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38"/>
  </p:notesMasterIdLst>
  <p:sldIdLst>
    <p:sldId id="419" r:id="rId2"/>
    <p:sldId id="421" r:id="rId3"/>
    <p:sldId id="429" r:id="rId4"/>
    <p:sldId id="420" r:id="rId5"/>
    <p:sldId id="422" r:id="rId6"/>
    <p:sldId id="423" r:id="rId7"/>
    <p:sldId id="424" r:id="rId8"/>
    <p:sldId id="425" r:id="rId9"/>
    <p:sldId id="426" r:id="rId10"/>
    <p:sldId id="427" r:id="rId11"/>
    <p:sldId id="428" r:id="rId12"/>
    <p:sldId id="430" r:id="rId13"/>
    <p:sldId id="330" r:id="rId14"/>
    <p:sldId id="398" r:id="rId15"/>
    <p:sldId id="394" r:id="rId16"/>
    <p:sldId id="395" r:id="rId17"/>
    <p:sldId id="396" r:id="rId18"/>
    <p:sldId id="397" r:id="rId19"/>
    <p:sldId id="349" r:id="rId20"/>
    <p:sldId id="331" r:id="rId21"/>
    <p:sldId id="354" r:id="rId22"/>
    <p:sldId id="392" r:id="rId23"/>
    <p:sldId id="350" r:id="rId24"/>
    <p:sldId id="351" r:id="rId25"/>
    <p:sldId id="432" r:id="rId26"/>
    <p:sldId id="356" r:id="rId27"/>
    <p:sldId id="357" r:id="rId28"/>
    <p:sldId id="358" r:id="rId29"/>
    <p:sldId id="433" r:id="rId30"/>
    <p:sldId id="406" r:id="rId31"/>
    <p:sldId id="407" r:id="rId32"/>
    <p:sldId id="434" r:id="rId33"/>
    <p:sldId id="365" r:id="rId34"/>
    <p:sldId id="435" r:id="rId35"/>
    <p:sldId id="416" r:id="rId36"/>
    <p:sldId id="431" r:id="rId37"/>
  </p:sldIdLst>
  <p:sldSz cx="9144000" cy="6858000" type="screen4x3"/>
  <p:notesSz cx="6858000" cy="9144000"/>
  <p:custDataLst>
    <p:tags r:id="rId4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1000"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6" autoAdjust="0"/>
    <p:restoredTop sz="90170" autoAdjust="0"/>
  </p:normalViewPr>
  <p:slideViewPr>
    <p:cSldViewPr snapToGrid="0">
      <p:cViewPr>
        <p:scale>
          <a:sx n="147" d="100"/>
          <a:sy n="147" d="100"/>
        </p:scale>
        <p:origin x="-568" y="-7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57" d="100"/>
          <a:sy n="57" d="100"/>
        </p:scale>
        <p:origin x="-1788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tags" Target="tags/tag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829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29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9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ED993ED-D3DB-BC4F-ACAD-75A296414C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694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Cannot exclude</a:t>
            </a:r>
            <a:r>
              <a:rPr lang="en-US" baseline="0" dirty="0" smtClean="0"/>
              <a:t> brain </a:t>
            </a:r>
            <a:r>
              <a:rPr lang="en-US" baseline="0" dirty="0" err="1" smtClean="0"/>
              <a:t>mets</a:t>
            </a:r>
            <a:r>
              <a:rPr lang="en-US" baseline="0" dirty="0" smtClean="0"/>
              <a:t> on PET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993ED-D3DB-BC4F-ACAD-75A296414C1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92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Cannot exclude</a:t>
            </a:r>
            <a:r>
              <a:rPr lang="en-US" baseline="0" dirty="0" smtClean="0"/>
              <a:t> brain </a:t>
            </a:r>
            <a:r>
              <a:rPr lang="en-US" baseline="0" dirty="0" err="1" smtClean="0"/>
              <a:t>mets</a:t>
            </a:r>
            <a:r>
              <a:rPr lang="en-US" baseline="0" dirty="0" smtClean="0"/>
              <a:t> on PET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D993ED-D3DB-BC4F-ACAD-75A296414C1E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092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54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9AF24B52-BAF3-C84D-ADE1-D70911C9F80F}" type="slidenum">
              <a:rPr lang="en-US" sz="1200"/>
              <a:pPr algn="r" eaLnBrk="1" hangingPunct="1"/>
              <a:t>35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/>
              <a:t>Bailey</a:t>
            </a:r>
            <a:r>
              <a:rPr lang="ja-JP" altLang="en-US"/>
              <a:t>’</a:t>
            </a:r>
            <a:r>
              <a:rPr lang="en-US"/>
              <a:t>s, Cummings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19949B-7998-FF4B-AB2C-19A319C32C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0FB65-1FB6-7148-8EDA-B208287004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93EDA-06BE-C746-AA77-5BDB8DB307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BB4CF-1899-7043-A8B8-A47933011C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D89357-9DDE-A84F-8DDE-34FEB74038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02A7B-CC65-F249-8B8B-B936E24E17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FF6C-DBF0-A742-A106-A55C59380D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7550D-9E56-6B41-B02B-5C2FA68B0A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50FD2-08B2-A848-8A57-927AD6EA32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064F4-C22C-604B-A60D-E04B032EE2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4BB0-3223-9D41-8247-C735567FCA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B3725-710A-AD45-8342-C3DA25AF2B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8E02A7B-CC65-F249-8B8B-B936E24E17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5" r:id="rId1"/>
    <p:sldLayoutId id="2147484166" r:id="rId2"/>
    <p:sldLayoutId id="2147484167" r:id="rId3"/>
    <p:sldLayoutId id="2147484168" r:id="rId4"/>
    <p:sldLayoutId id="2147484169" r:id="rId5"/>
    <p:sldLayoutId id="2147484170" r:id="rId6"/>
    <p:sldLayoutId id="2147484171" r:id="rId7"/>
    <p:sldLayoutId id="2147484172" r:id="rId8"/>
    <p:sldLayoutId id="2147484173" r:id="rId9"/>
    <p:sldLayoutId id="2147484174" r:id="rId10"/>
    <p:sldLayoutId id="2147484175" r:id="rId11"/>
    <p:sldLayoutId id="21474841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rthShoreENT-LOGO.jpg"/>
          <p:cNvPicPr>
            <a:picLocks noChangeAspect="1"/>
          </p:cNvPicPr>
          <p:nvPr/>
        </p:nvPicPr>
        <p:blipFill>
          <a:blip r:embed="rId2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83" y="5068561"/>
            <a:ext cx="1779770" cy="1271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 Update on Oral Cancers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562" y="3843332"/>
            <a:ext cx="6498159" cy="91664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Leo Pang</a:t>
            </a:r>
          </a:p>
          <a:p>
            <a:r>
              <a:rPr lang="en-US" dirty="0" smtClean="0"/>
              <a:t>BSc (Med), MB BS, FRACS (OHNS)</a:t>
            </a:r>
          </a:p>
          <a:p>
            <a:r>
              <a:rPr lang="en-US" dirty="0" smtClean="0"/>
              <a:t>Royal North Shore Hospital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8673" y="5067360"/>
            <a:ext cx="2843800" cy="127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088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367267" y="91584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463592" y="96456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478669" y="281352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85645" y="208224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20204" y="210504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Radiotherapy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17441" y="392256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Chemotherapy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46873" y="1779840"/>
            <a:ext cx="211671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Still primary treatment modality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Resection and Reconstruction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Extent of Resection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N0 Necks</a:t>
            </a:r>
          </a:p>
          <a:p>
            <a:pPr marL="628650" lvl="1" indent="-171450">
              <a:buFont typeface="Arial"/>
              <a:buChar char="•"/>
            </a:pPr>
            <a:r>
              <a:rPr lang="en-US" dirty="0" smtClean="0"/>
              <a:t>Sentinel Nodes?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79557" y="1779840"/>
            <a:ext cx="19644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Adjuvant treatment modality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Margins, differentiation, size, depth, invasion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Neck nodes: no, size, </a:t>
            </a:r>
            <a:r>
              <a:rPr lang="en-US" dirty="0" err="1" smtClean="0"/>
              <a:t>extracapsular</a:t>
            </a:r>
            <a:r>
              <a:rPr lang="en-US" dirty="0" smtClean="0"/>
              <a:t> spread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40973" y="5590080"/>
            <a:ext cx="2522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Adjuvant treatment modality</a:t>
            </a:r>
            <a:endParaRPr lang="en-US" dirty="0"/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Presence of </a:t>
            </a:r>
            <a:r>
              <a:rPr lang="en-US" dirty="0" err="1" smtClean="0"/>
              <a:t>extracapsular</a:t>
            </a:r>
            <a:r>
              <a:rPr lang="en-US" dirty="0" smtClean="0"/>
              <a:t> spread</a:t>
            </a:r>
          </a:p>
        </p:txBody>
      </p:sp>
    </p:spTree>
    <p:extLst>
      <p:ext uri="{BB962C8B-B14F-4D97-AF65-F5344CB8AC3E}">
        <p14:creationId xmlns:p14="http://schemas.microsoft.com/office/powerpoint/2010/main" val="2566206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Treatment </a:t>
            </a:r>
            <a:r>
              <a:rPr lang="en-US" dirty="0" smtClean="0"/>
              <a:t>Options?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Targeted therapy</a:t>
            </a:r>
          </a:p>
          <a:p>
            <a:r>
              <a:rPr lang="en-US" dirty="0" smtClean="0"/>
              <a:t>Immunotherapy</a:t>
            </a:r>
          </a:p>
          <a:p>
            <a:r>
              <a:rPr lang="en-US" dirty="0" smtClean="0"/>
              <a:t>Phototherapy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87863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Oropharyngeal Cancer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8042276" cy="48452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cs typeface="Arial" charset="0"/>
              </a:rPr>
              <a:t>Little is known about the disease-specific cumulative survival rate and factors affecting it among patients with oropharyngeal cancer</a:t>
            </a:r>
          </a:p>
          <a:p>
            <a:r>
              <a:rPr lang="en-US" dirty="0" smtClean="0">
                <a:cs typeface="Arial" charset="0"/>
              </a:rPr>
              <a:t>81.9% present Stage 3 and 4</a:t>
            </a:r>
          </a:p>
          <a:p>
            <a:r>
              <a:rPr lang="en-US" dirty="0" smtClean="0">
                <a:cs typeface="Arial" charset="0"/>
              </a:rPr>
              <a:t>Historically treated with radical surgery</a:t>
            </a:r>
          </a:p>
          <a:p>
            <a:r>
              <a:rPr lang="en-US" dirty="0" smtClean="0">
                <a:cs typeface="Arial" charset="0"/>
              </a:rPr>
              <a:t>Current treatment is concurrent </a:t>
            </a:r>
            <a:r>
              <a:rPr lang="en-US" dirty="0" err="1" smtClean="0">
                <a:cs typeface="Arial" charset="0"/>
              </a:rPr>
              <a:t>ChemoRT</a:t>
            </a:r>
            <a:endParaRPr lang="en-US" dirty="0" smtClean="0">
              <a:cs typeface="Arial" charset="0"/>
            </a:endParaRPr>
          </a:p>
          <a:p>
            <a:r>
              <a:rPr lang="en-US" dirty="0" smtClean="0">
                <a:cs typeface="Arial" charset="0"/>
              </a:rPr>
              <a:t>No Level 1 evidence to compare surgery </a:t>
            </a:r>
            <a:r>
              <a:rPr lang="en-US" dirty="0" err="1" smtClean="0">
                <a:cs typeface="Arial" charset="0"/>
              </a:rPr>
              <a:t>vs</a:t>
            </a:r>
            <a:r>
              <a:rPr lang="en-US" dirty="0" smtClean="0">
                <a:cs typeface="Arial" charset="0"/>
              </a:rPr>
              <a:t> CRT</a:t>
            </a:r>
          </a:p>
          <a:p>
            <a:r>
              <a:rPr lang="en-US" dirty="0" smtClean="0">
                <a:cs typeface="Arial" charset="0"/>
              </a:rPr>
              <a:t>Changing demographics</a:t>
            </a:r>
          </a:p>
          <a:p>
            <a:r>
              <a:rPr lang="en-US" dirty="0" smtClean="0">
                <a:cs typeface="Arial" charset="0"/>
              </a:rPr>
              <a:t>Slow paradigm shift towards surgical treatment</a:t>
            </a:r>
          </a:p>
          <a:p>
            <a:pPr lvl="1"/>
            <a:r>
              <a:rPr lang="en-US" dirty="0" smtClean="0">
                <a:cs typeface="Arial" charset="0"/>
              </a:rPr>
              <a:t>Laser, Da Vinci Robot</a:t>
            </a:r>
            <a:endParaRPr 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658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Anatomy</a:t>
            </a:r>
            <a:br>
              <a:rPr lang="en-US" dirty="0">
                <a:latin typeface="Arial" charset="0"/>
              </a:rPr>
            </a:b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61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5 </a:t>
            </a:r>
            <a:r>
              <a:rPr lang="en-US" sz="2400" dirty="0" err="1" smtClean="0">
                <a:latin typeface="Arial" charset="0"/>
              </a:rPr>
              <a:t>subsites</a:t>
            </a:r>
            <a:endParaRPr lang="en-US" sz="2400" dirty="0" smtClean="0">
              <a:latin typeface="Arial" charset="0"/>
            </a:endParaRPr>
          </a:p>
          <a:p>
            <a:pPr lvl="1"/>
            <a:r>
              <a:rPr lang="en-US" sz="2200" dirty="0" smtClean="0">
                <a:latin typeface="Arial" charset="0"/>
              </a:rPr>
              <a:t>Soft </a:t>
            </a:r>
            <a:r>
              <a:rPr lang="en-US" sz="2200" dirty="0">
                <a:latin typeface="Arial" charset="0"/>
              </a:rPr>
              <a:t>palate</a:t>
            </a:r>
          </a:p>
          <a:p>
            <a:pPr lvl="1"/>
            <a:r>
              <a:rPr lang="en-US" sz="2200" dirty="0" err="1">
                <a:latin typeface="Arial" charset="0"/>
              </a:rPr>
              <a:t>Tonsillar</a:t>
            </a:r>
            <a:r>
              <a:rPr lang="en-US" sz="2200" dirty="0">
                <a:latin typeface="Arial" charset="0"/>
              </a:rPr>
              <a:t> fossae</a:t>
            </a:r>
          </a:p>
          <a:p>
            <a:pPr lvl="1"/>
            <a:r>
              <a:rPr lang="en-US" sz="2200" dirty="0">
                <a:latin typeface="Arial" charset="0"/>
              </a:rPr>
              <a:t>Base of tongue</a:t>
            </a:r>
          </a:p>
          <a:p>
            <a:pPr lvl="1"/>
            <a:r>
              <a:rPr lang="en-US" sz="2200" dirty="0">
                <a:latin typeface="Arial" charset="0"/>
              </a:rPr>
              <a:t>Oropharyngeal walls</a:t>
            </a:r>
          </a:p>
          <a:p>
            <a:pPr lvl="1"/>
            <a:r>
              <a:rPr lang="en-US" sz="2200" dirty="0" err="1">
                <a:latin typeface="Arial" charset="0"/>
              </a:rPr>
              <a:t>Vallecula</a:t>
            </a:r>
            <a:endParaRPr lang="en-US" sz="2200" dirty="0">
              <a:latin typeface="Arial" charset="0"/>
            </a:endParaRPr>
          </a:p>
        </p:txBody>
      </p:sp>
      <p:pic>
        <p:nvPicPr>
          <p:cNvPr id="6147" name="Picture 4" descr="E:\Grand Rounds - Oropharynx\Pharynx (Cummings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433" y="1454335"/>
            <a:ext cx="3138487" cy="388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6880225" y="6611938"/>
            <a:ext cx="12763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(Cummings 2010)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Anatomy</a:t>
            </a:r>
            <a:br>
              <a:rPr lang="en-US" dirty="0">
                <a:latin typeface="Arial" charset="0"/>
              </a:rPr>
            </a:br>
            <a:r>
              <a:rPr lang="en-US" sz="3200" dirty="0">
                <a:solidFill>
                  <a:schemeClr val="accent1"/>
                </a:solidFill>
                <a:latin typeface="Arial" charset="0"/>
              </a:rPr>
              <a:t>Boundaries</a:t>
            </a:r>
          </a:p>
        </p:txBody>
      </p:sp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Superior – Hard Palate</a:t>
            </a:r>
            <a:endParaRPr lang="en-US" sz="2400" dirty="0">
              <a:latin typeface="Arial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455" y="2482258"/>
            <a:ext cx="5441950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ight Arrow 7"/>
          <p:cNvSpPr>
            <a:spLocks noChangeArrowheads="1"/>
          </p:cNvSpPr>
          <p:nvPr/>
        </p:nvSpPr>
        <p:spPr bwMode="auto">
          <a:xfrm>
            <a:off x="4383088" y="4224338"/>
            <a:ext cx="798512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8200" name="TextBox 10"/>
          <p:cNvSpPr txBox="1">
            <a:spLocks noChangeArrowheads="1"/>
          </p:cNvSpPr>
          <p:nvPr/>
        </p:nvSpPr>
        <p:spPr bwMode="auto">
          <a:xfrm>
            <a:off x="8128000" y="6611938"/>
            <a:ext cx="10160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(Netter 2003)</a:t>
            </a:r>
          </a:p>
        </p:txBody>
      </p:sp>
      <p:sp>
        <p:nvSpPr>
          <p:cNvPr id="8201" name="Right Arrow 11"/>
          <p:cNvSpPr>
            <a:spLocks noChangeArrowheads="1"/>
          </p:cNvSpPr>
          <p:nvPr/>
        </p:nvSpPr>
        <p:spPr bwMode="auto">
          <a:xfrm rot="10800000">
            <a:off x="7046913" y="4202113"/>
            <a:ext cx="798512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Anatomy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Boundaries</a:t>
            </a:r>
          </a:p>
        </p:txBody>
      </p:sp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Anterior – </a:t>
            </a:r>
            <a:r>
              <a:rPr lang="en-US" sz="2400" dirty="0" err="1" smtClean="0">
                <a:latin typeface="Arial" charset="0"/>
              </a:rPr>
              <a:t>Palatoglossal</a:t>
            </a:r>
            <a:r>
              <a:rPr lang="en-US" sz="2400" dirty="0" smtClean="0">
                <a:latin typeface="Arial" charset="0"/>
              </a:rPr>
              <a:t> Arch, Hard/Soft Palate Border</a:t>
            </a:r>
            <a:endParaRPr lang="en-US" sz="2400" dirty="0">
              <a:latin typeface="Arial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978025" y="2003425"/>
            <a:ext cx="57721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9262" lvl="1" eaLnBrk="0" hangingPunct="0">
              <a:spcBef>
                <a:spcPct val="20000"/>
              </a:spcBef>
              <a:buClr>
                <a:schemeClr val="hlink"/>
              </a:buClr>
              <a:buSzPct val="65000"/>
              <a:defRPr/>
            </a:pPr>
            <a:endParaRPr lang="en-US" sz="2000" kern="0" dirty="0">
              <a:ea typeface="+mn-ea"/>
            </a:endParaRPr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7896" y="2274898"/>
            <a:ext cx="5441950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Right Arrow 10"/>
          <p:cNvSpPr>
            <a:spLocks noChangeArrowheads="1"/>
          </p:cNvSpPr>
          <p:nvPr/>
        </p:nvSpPr>
        <p:spPr bwMode="auto">
          <a:xfrm rot="5400000">
            <a:off x="5993606" y="4441032"/>
            <a:ext cx="798513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9226" name="Right Arrow 11"/>
          <p:cNvSpPr>
            <a:spLocks noChangeArrowheads="1"/>
          </p:cNvSpPr>
          <p:nvPr/>
        </p:nvSpPr>
        <p:spPr bwMode="auto">
          <a:xfrm rot="-5400000">
            <a:off x="5993606" y="6066632"/>
            <a:ext cx="798513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Anatomy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Boundaries</a:t>
            </a: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Lateral – </a:t>
            </a:r>
            <a:r>
              <a:rPr lang="en-US" sz="2400" dirty="0" err="1" smtClean="0">
                <a:latin typeface="Arial" charset="0"/>
              </a:rPr>
              <a:t>Tonsillar</a:t>
            </a:r>
            <a:r>
              <a:rPr lang="en-US" sz="2400" dirty="0" smtClean="0">
                <a:latin typeface="Arial" charset="0"/>
              </a:rPr>
              <a:t> fossa, lateral pharyngeal wall</a:t>
            </a:r>
            <a:endParaRPr lang="en-US" sz="2400" dirty="0">
              <a:latin typeface="Arial" charset="0"/>
            </a:endParaRPr>
          </a:p>
        </p:txBody>
      </p:sp>
      <p:pic>
        <p:nvPicPr>
          <p:cNvPr id="10247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9662" y="2456338"/>
            <a:ext cx="5441950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8" name="Oval 9"/>
          <p:cNvSpPr>
            <a:spLocks noChangeArrowheads="1"/>
          </p:cNvSpPr>
          <p:nvPr/>
        </p:nvSpPr>
        <p:spPr bwMode="auto">
          <a:xfrm>
            <a:off x="6327775" y="4513263"/>
            <a:ext cx="958850" cy="1438275"/>
          </a:xfrm>
          <a:prstGeom prst="ellipse">
            <a:avLst/>
          </a:prstGeom>
          <a:noFill/>
          <a:ln w="508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en-US" sz="18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Anatomy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Boundaries</a:t>
            </a:r>
          </a:p>
        </p:txBody>
      </p:sp>
      <p:sp>
        <p:nvSpPr>
          <p:cNvPr id="112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Posterior – Posterior pharyngeal wall</a:t>
            </a:r>
            <a:endParaRPr lang="en-US" sz="2400" dirty="0">
              <a:latin typeface="Arial" charset="0"/>
            </a:endParaRPr>
          </a:p>
        </p:txBody>
      </p:sp>
      <p:pic>
        <p:nvPicPr>
          <p:cNvPr id="1127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24" y="2611858"/>
            <a:ext cx="5441950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Right Arrow 12"/>
          <p:cNvSpPr>
            <a:spLocks noChangeArrowheads="1"/>
          </p:cNvSpPr>
          <p:nvPr/>
        </p:nvSpPr>
        <p:spPr bwMode="auto">
          <a:xfrm rot="10800000">
            <a:off x="7388225" y="4848225"/>
            <a:ext cx="798513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11274" name="Right Arrow 13"/>
          <p:cNvSpPr>
            <a:spLocks noChangeArrowheads="1"/>
          </p:cNvSpPr>
          <p:nvPr/>
        </p:nvSpPr>
        <p:spPr bwMode="auto">
          <a:xfrm rot="10800000">
            <a:off x="7424738" y="5638800"/>
            <a:ext cx="796925" cy="508000"/>
          </a:xfrm>
          <a:prstGeom prst="rightArrow">
            <a:avLst>
              <a:gd name="adj1" fmla="val 50000"/>
              <a:gd name="adj2" fmla="val 49917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Anatomy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Boundaries</a:t>
            </a:r>
          </a:p>
        </p:txBody>
      </p:sp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charset="0"/>
              </a:rPr>
              <a:t>Inferior – Level of Hyoid Bone</a:t>
            </a:r>
            <a:endParaRPr lang="en-US" sz="2400" dirty="0">
              <a:latin typeface="Arial" charset="0"/>
            </a:endParaRPr>
          </a:p>
        </p:txBody>
      </p:sp>
      <p:pic>
        <p:nvPicPr>
          <p:cNvPr id="1229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4220" y="2551378"/>
            <a:ext cx="5441950" cy="405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6" name="Right Arrow 12"/>
          <p:cNvSpPr>
            <a:spLocks noChangeArrowheads="1"/>
          </p:cNvSpPr>
          <p:nvPr/>
        </p:nvSpPr>
        <p:spPr bwMode="auto">
          <a:xfrm rot="10800000">
            <a:off x="7024688" y="5994400"/>
            <a:ext cx="798512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12297" name="Right Arrow 13"/>
          <p:cNvSpPr>
            <a:spLocks noChangeArrowheads="1"/>
          </p:cNvSpPr>
          <p:nvPr/>
        </p:nvSpPr>
        <p:spPr bwMode="auto">
          <a:xfrm>
            <a:off x="5675313" y="5994400"/>
            <a:ext cx="798512" cy="508000"/>
          </a:xfrm>
          <a:prstGeom prst="rightArrow">
            <a:avLst>
              <a:gd name="adj1" fmla="val 50000"/>
              <a:gd name="adj2" fmla="val 50016"/>
            </a:avLst>
          </a:pr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 sz="180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" descr="E:\Grand Rounds - Oropharynx\Oral Tongue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978" y="1991255"/>
            <a:ext cx="3686333" cy="4004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Anatomy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Base of Tongue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600200"/>
            <a:ext cx="4548124" cy="4836599"/>
          </a:xfrm>
        </p:spPr>
        <p:txBody>
          <a:bodyPr/>
          <a:lstStyle/>
          <a:p>
            <a:r>
              <a:rPr lang="en-US" sz="2400" dirty="0">
                <a:latin typeface="Arial" charset="0"/>
              </a:rPr>
              <a:t>Circumvallate papillae (anteriorly)</a:t>
            </a:r>
          </a:p>
          <a:p>
            <a:r>
              <a:rPr lang="en-US" sz="2400" dirty="0" err="1">
                <a:latin typeface="Arial" charset="0"/>
              </a:rPr>
              <a:t>Pharyngoepiglottic</a:t>
            </a:r>
            <a:r>
              <a:rPr lang="en-US" sz="2400" dirty="0">
                <a:latin typeface="Arial" charset="0"/>
              </a:rPr>
              <a:t> fold (posteriorly)</a:t>
            </a:r>
          </a:p>
          <a:p>
            <a:r>
              <a:rPr lang="en-US" sz="2400" dirty="0" err="1">
                <a:latin typeface="Arial" charset="0"/>
              </a:rPr>
              <a:t>Glossoepiglottic</a:t>
            </a:r>
            <a:r>
              <a:rPr lang="en-US" sz="2400" dirty="0">
                <a:latin typeface="Arial" charset="0"/>
              </a:rPr>
              <a:t> fold (posteriorly)</a:t>
            </a:r>
          </a:p>
          <a:p>
            <a:r>
              <a:rPr lang="en-US" sz="2400" dirty="0">
                <a:latin typeface="Arial" charset="0"/>
              </a:rPr>
              <a:t>Lingual tonsils are lateral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Oral Cavity and Oropharyngeal Cancers</a:t>
            </a:r>
          </a:p>
          <a:p>
            <a:r>
              <a:rPr lang="en-US" dirty="0" smtClean="0"/>
              <a:t>Squamous Cell Carcinoma most common (90%)</a:t>
            </a:r>
          </a:p>
          <a:p>
            <a:r>
              <a:rPr lang="en-US" dirty="0" smtClean="0"/>
              <a:t>Anatomy</a:t>
            </a:r>
          </a:p>
          <a:p>
            <a:r>
              <a:rPr lang="en-US" b="1" dirty="0" smtClean="0"/>
              <a:t>DIAGNOSIS</a:t>
            </a:r>
            <a:endParaRPr lang="en-US" b="1" dirty="0" smtClean="0"/>
          </a:p>
          <a:p>
            <a:r>
              <a:rPr lang="en-US" dirty="0" smtClean="0"/>
              <a:t>Investigations</a:t>
            </a:r>
          </a:p>
          <a:p>
            <a:r>
              <a:rPr lang="en-US" dirty="0" smtClean="0"/>
              <a:t>Treatment Options </a:t>
            </a:r>
          </a:p>
          <a:p>
            <a:pPr lvl="1"/>
            <a:r>
              <a:rPr lang="en-US" dirty="0" smtClean="0"/>
              <a:t>Surgery, Chemotherapy, Radiotherapy</a:t>
            </a:r>
          </a:p>
          <a:p>
            <a:r>
              <a:rPr lang="en-US" b="1" dirty="0" smtClean="0"/>
              <a:t>PREVENTATIVE STRATEGIES</a:t>
            </a: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4493296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Epidemiology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266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>
                <a:latin typeface="Arial" charset="0"/>
              </a:rPr>
              <a:t>Relatively uncommon</a:t>
            </a:r>
          </a:p>
          <a:p>
            <a:pPr lvl="1"/>
            <a:r>
              <a:rPr lang="en-US" sz="2000" dirty="0">
                <a:latin typeface="Arial" charset="0"/>
              </a:rPr>
              <a:t>Fewer than 1% of all new cancers</a:t>
            </a:r>
          </a:p>
          <a:p>
            <a:pPr lvl="1"/>
            <a:r>
              <a:rPr lang="en-US" sz="2000" dirty="0">
                <a:latin typeface="Arial" charset="0"/>
              </a:rPr>
              <a:t>Comprises 10-12% of head and neck malignancies</a:t>
            </a:r>
          </a:p>
          <a:p>
            <a:r>
              <a:rPr lang="en-US" sz="2400" dirty="0">
                <a:latin typeface="Arial" charset="0"/>
              </a:rPr>
              <a:t>Squamous cell carcinoma (SCCA) accounts for 90% of oropharyngeal malignancies </a:t>
            </a:r>
          </a:p>
          <a:p>
            <a:pPr lvl="1"/>
            <a:r>
              <a:rPr lang="en-US" sz="2000" dirty="0">
                <a:latin typeface="Arial" charset="0"/>
              </a:rPr>
              <a:t>Peak incidence in 6</a:t>
            </a:r>
            <a:r>
              <a:rPr lang="en-US" sz="2000" baseline="30000" dirty="0">
                <a:latin typeface="Arial" charset="0"/>
              </a:rPr>
              <a:t>th</a:t>
            </a:r>
            <a:r>
              <a:rPr lang="en-US" sz="2000" dirty="0">
                <a:latin typeface="Arial" charset="0"/>
              </a:rPr>
              <a:t> or 7</a:t>
            </a:r>
            <a:r>
              <a:rPr lang="en-US" sz="2000" baseline="30000" dirty="0">
                <a:latin typeface="Arial" charset="0"/>
              </a:rPr>
              <a:t>th</a:t>
            </a:r>
            <a:r>
              <a:rPr lang="en-US" sz="2000" dirty="0">
                <a:latin typeface="Arial" charset="0"/>
              </a:rPr>
              <a:t> decades of life</a:t>
            </a:r>
          </a:p>
          <a:p>
            <a:pPr lvl="1"/>
            <a:r>
              <a:rPr lang="en-US" sz="2000" dirty="0">
                <a:latin typeface="Arial" charset="0"/>
              </a:rPr>
              <a:t>Tobacco and alcohol are synergistic risk factors</a:t>
            </a:r>
          </a:p>
          <a:p>
            <a:pPr lvl="1"/>
            <a:r>
              <a:rPr lang="en-US" sz="2000" dirty="0">
                <a:latin typeface="Arial" charset="0"/>
              </a:rPr>
              <a:t>Increasing incidence in 4</a:t>
            </a:r>
            <a:r>
              <a:rPr lang="en-US" sz="2000" baseline="30000" dirty="0">
                <a:latin typeface="Arial" charset="0"/>
              </a:rPr>
              <a:t>th</a:t>
            </a:r>
            <a:r>
              <a:rPr lang="en-US" sz="2000" dirty="0">
                <a:latin typeface="Arial" charset="0"/>
              </a:rPr>
              <a:t> and 5</a:t>
            </a:r>
            <a:r>
              <a:rPr lang="en-US" sz="2000" baseline="30000" dirty="0">
                <a:latin typeface="Arial" charset="0"/>
              </a:rPr>
              <a:t>th</a:t>
            </a:r>
            <a:r>
              <a:rPr lang="en-US" sz="2000" dirty="0">
                <a:latin typeface="Arial" charset="0"/>
              </a:rPr>
              <a:t> decades of </a:t>
            </a:r>
            <a:r>
              <a:rPr lang="en-US" sz="2000" dirty="0" smtClean="0">
                <a:latin typeface="Arial" charset="0"/>
              </a:rPr>
              <a:t>life</a:t>
            </a:r>
          </a:p>
          <a:p>
            <a:r>
              <a:rPr lang="en-US" dirty="0">
                <a:latin typeface="Arial" charset="0"/>
              </a:rPr>
              <a:t>Changing demographics</a:t>
            </a:r>
          </a:p>
          <a:p>
            <a:pPr lvl="1"/>
            <a:r>
              <a:rPr lang="en-US" sz="2000" dirty="0">
                <a:latin typeface="Arial" charset="0"/>
              </a:rPr>
              <a:t>Younger adults, equal gender distribution</a:t>
            </a:r>
          </a:p>
          <a:p>
            <a:pPr lvl="1"/>
            <a:r>
              <a:rPr lang="en-US" sz="2000" dirty="0">
                <a:latin typeface="Arial" charset="0"/>
              </a:rPr>
              <a:t>Good performance status</a:t>
            </a:r>
          </a:p>
          <a:p>
            <a:pPr lvl="1"/>
            <a:r>
              <a:rPr lang="en-US" sz="2000" dirty="0">
                <a:latin typeface="Arial" charset="0"/>
              </a:rPr>
              <a:t>Nonsmokers, but possible association with marijuana use</a:t>
            </a:r>
          </a:p>
          <a:p>
            <a:pPr lvl="1"/>
            <a:r>
              <a:rPr lang="en-US" sz="2000" dirty="0" err="1">
                <a:latin typeface="Arial" charset="0"/>
              </a:rPr>
              <a:t>Orogenital</a:t>
            </a:r>
            <a:r>
              <a:rPr lang="en-US" sz="2000" dirty="0">
                <a:latin typeface="Arial" charset="0"/>
              </a:rPr>
              <a:t> sexual practices</a:t>
            </a:r>
          </a:p>
          <a:p>
            <a:endParaRPr lang="en-US" dirty="0">
              <a:latin typeface="Arial" charset="0"/>
            </a:endParaRPr>
          </a:p>
          <a:p>
            <a:endParaRPr lang="en-US" sz="2400" dirty="0">
              <a:latin typeface="Arial" charset="0"/>
            </a:endParaRPr>
          </a:p>
          <a:p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276480"/>
            <a:ext cx="8042276" cy="1038452"/>
          </a:xfrm>
        </p:spPr>
        <p:txBody>
          <a:bodyPr/>
          <a:lstStyle/>
          <a:p>
            <a:r>
              <a:rPr lang="en-US" sz="3200" dirty="0" smtClean="0">
                <a:solidFill>
                  <a:schemeClr val="accent1"/>
                </a:solidFill>
                <a:latin typeface="Arial" charset="0"/>
              </a:rPr>
              <a:t>Human </a:t>
            </a:r>
            <a:r>
              <a:rPr lang="en-US" sz="3200" dirty="0">
                <a:solidFill>
                  <a:schemeClr val="accent1"/>
                </a:solidFill>
                <a:latin typeface="Arial" charset="0"/>
              </a:rPr>
              <a:t>Papilloma Virus (HPV)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>
                <a:latin typeface="Arial" charset="0"/>
              </a:rPr>
              <a:t>High-risk HPV, type 16</a:t>
            </a:r>
          </a:p>
          <a:p>
            <a:pPr lvl="1"/>
            <a:r>
              <a:rPr lang="en-US" sz="2000">
                <a:latin typeface="Arial" charset="0"/>
              </a:rPr>
              <a:t>Types 16 and 18 involved with cancer of genital tract</a:t>
            </a:r>
          </a:p>
          <a:p>
            <a:pPr lvl="1"/>
            <a:r>
              <a:rPr lang="en-US" sz="2000">
                <a:latin typeface="Arial" charset="0"/>
              </a:rPr>
              <a:t>Associated with 45-70% of oropharyngeal SCCA </a:t>
            </a:r>
            <a:r>
              <a:rPr lang="en-US" sz="1200">
                <a:latin typeface="Arial" charset="0"/>
              </a:rPr>
              <a:t>(Cohen 2011)</a:t>
            </a:r>
          </a:p>
          <a:p>
            <a:r>
              <a:rPr lang="en-US" sz="2400">
                <a:latin typeface="Arial" charset="0"/>
              </a:rPr>
              <a:t> Integration of genome into host cell nucleus</a:t>
            </a:r>
          </a:p>
          <a:p>
            <a:pPr lvl="1"/>
            <a:r>
              <a:rPr lang="en-US" sz="2000">
                <a:latin typeface="Arial" charset="0"/>
              </a:rPr>
              <a:t>Express E6 and E7 oncoproteins</a:t>
            </a:r>
          </a:p>
          <a:p>
            <a:pPr lvl="1"/>
            <a:r>
              <a:rPr lang="en-US" sz="2000">
                <a:latin typeface="Arial" charset="0"/>
              </a:rPr>
              <a:t>Inactivate tumor-suppressant p53 and retinoblastoma protein</a:t>
            </a:r>
          </a:p>
          <a:p>
            <a:pPr lvl="1"/>
            <a:r>
              <a:rPr lang="en-US" sz="2000">
                <a:latin typeface="Arial" charset="0"/>
              </a:rPr>
              <a:t>Associated with p16-positivity</a:t>
            </a:r>
          </a:p>
          <a:p>
            <a:r>
              <a:rPr lang="en-US" sz="2400">
                <a:latin typeface="Arial" charset="0"/>
              </a:rPr>
              <a:t>Histology</a:t>
            </a:r>
          </a:p>
          <a:p>
            <a:pPr lvl="1"/>
            <a:r>
              <a:rPr lang="en-US" sz="2000">
                <a:latin typeface="Arial" charset="0"/>
              </a:rPr>
              <a:t>Predominantly poorly differentiated SCCA</a:t>
            </a:r>
          </a:p>
          <a:p>
            <a:pPr lvl="1"/>
            <a:r>
              <a:rPr lang="en-US" sz="2000">
                <a:latin typeface="Arial" charset="0"/>
              </a:rPr>
              <a:t>Basaloid background</a:t>
            </a:r>
          </a:p>
          <a:p>
            <a:pPr lvl="1"/>
            <a:r>
              <a:rPr lang="en-US" sz="2000">
                <a:latin typeface="Arial" charset="0"/>
              </a:rPr>
              <a:t>Correlated with HPV- and p16-positivity </a:t>
            </a:r>
            <a:r>
              <a:rPr lang="en-US" sz="1200">
                <a:latin typeface="Arial" charset="0"/>
              </a:rPr>
              <a:t>(Mendelsohn 2010)</a:t>
            </a:r>
          </a:p>
          <a:p>
            <a:pPr lvl="2"/>
            <a:r>
              <a:rPr lang="en-US" sz="1600">
                <a:latin typeface="Arial" charset="0"/>
              </a:rPr>
              <a:t>No increase in lymphovascular or perineural invasion</a:t>
            </a:r>
          </a:p>
          <a:p>
            <a:pPr lvl="2"/>
            <a:r>
              <a:rPr lang="en-US" sz="1600">
                <a:latin typeface="Arial" charset="0"/>
              </a:rPr>
              <a:t>Highly predictive of lymph node metastasis</a:t>
            </a:r>
          </a:p>
        </p:txBody>
      </p:sp>
      <p:sp>
        <p:nvSpPr>
          <p:cNvPr id="28679" name="TextBox 6"/>
          <p:cNvSpPr txBox="1">
            <a:spLocks noChangeArrowheads="1"/>
          </p:cNvSpPr>
          <p:nvPr/>
        </p:nvSpPr>
        <p:spPr bwMode="auto">
          <a:xfrm rot="-5400000">
            <a:off x="7779544" y="5022057"/>
            <a:ext cx="158115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(http://www.pubcan.org)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9275" y="-99784"/>
            <a:ext cx="8042276" cy="1336956"/>
          </a:xfrm>
        </p:spPr>
        <p:txBody>
          <a:bodyPr/>
          <a:lstStyle/>
          <a:p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sz="3200" dirty="0">
                <a:solidFill>
                  <a:schemeClr val="accent1"/>
                </a:solidFill>
                <a:latin typeface="Arial" charset="0"/>
              </a:rPr>
              <a:t>Human Papilloma Virus (HPV)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Arial" charset="0"/>
              </a:rPr>
              <a:t>Retrospective review of oropharyngeal SCCA </a:t>
            </a:r>
            <a:r>
              <a:rPr lang="en-US" sz="1200" dirty="0">
                <a:latin typeface="Arial" charset="0"/>
              </a:rPr>
              <a:t>(</a:t>
            </a:r>
            <a:r>
              <a:rPr lang="en-US" sz="1200" dirty="0" err="1">
                <a:latin typeface="Arial" charset="0"/>
              </a:rPr>
              <a:t>Ang</a:t>
            </a:r>
            <a:r>
              <a:rPr lang="en-US" sz="1200" dirty="0">
                <a:latin typeface="Arial" charset="0"/>
              </a:rPr>
              <a:t> 2010)</a:t>
            </a:r>
          </a:p>
          <a:p>
            <a:pPr lvl="1"/>
            <a:r>
              <a:rPr lang="en-US" sz="2000" dirty="0">
                <a:latin typeface="Arial" charset="0"/>
              </a:rPr>
              <a:t>HPV-positive in 206 out of 323 with stage III or IV disease (63.8%)</a:t>
            </a:r>
          </a:p>
          <a:p>
            <a:pPr marL="1143000" lvl="2" indent="-228600"/>
            <a:r>
              <a:rPr lang="en-US" sz="1600" u="sng" dirty="0">
                <a:latin typeface="Arial" charset="0"/>
              </a:rPr>
              <a:t>Improved 3-year overall survival </a:t>
            </a:r>
            <a:r>
              <a:rPr lang="en-US" sz="1600" dirty="0">
                <a:latin typeface="Arial" charset="0"/>
              </a:rPr>
              <a:t>(82.4% vs. 57.1%)</a:t>
            </a:r>
          </a:p>
          <a:p>
            <a:pPr marL="1143000" lvl="2" indent="-228600"/>
            <a:r>
              <a:rPr lang="en-US" sz="1600" u="sng" dirty="0">
                <a:latin typeface="Arial" charset="0"/>
              </a:rPr>
              <a:t>Improved 3-year progression-free survival</a:t>
            </a:r>
            <a:r>
              <a:rPr lang="en-US" sz="1600" dirty="0">
                <a:latin typeface="Arial" charset="0"/>
              </a:rPr>
              <a:t> (73.7% vs. 43.4%)</a:t>
            </a:r>
          </a:p>
          <a:p>
            <a:pPr marL="1143000" lvl="2" indent="-228600"/>
            <a:r>
              <a:rPr lang="en-US" sz="1600" u="sng" dirty="0">
                <a:latin typeface="Arial" charset="0"/>
              </a:rPr>
              <a:t>HPV-positive conveys 58% reduction in death</a:t>
            </a:r>
            <a:r>
              <a:rPr lang="en-US" sz="1600" dirty="0">
                <a:latin typeface="Arial" charset="0"/>
              </a:rPr>
              <a:t> </a:t>
            </a:r>
          </a:p>
          <a:p>
            <a:r>
              <a:rPr lang="en-US" sz="2400" dirty="0" smtClean="0">
                <a:latin typeface="Arial" charset="0"/>
              </a:rPr>
              <a:t>HPV</a:t>
            </a:r>
            <a:r>
              <a:rPr lang="en-US" sz="2400" dirty="0">
                <a:latin typeface="Arial" charset="0"/>
              </a:rPr>
              <a:t>-positivity is favorable prognostic factor </a:t>
            </a:r>
            <a:r>
              <a:rPr lang="en-US" sz="1200" dirty="0">
                <a:latin typeface="Arial" charset="0"/>
              </a:rPr>
              <a:t>(</a:t>
            </a:r>
            <a:r>
              <a:rPr lang="en-US" sz="1200" dirty="0" err="1">
                <a:latin typeface="Arial" charset="0"/>
              </a:rPr>
              <a:t>Ihloff</a:t>
            </a:r>
            <a:r>
              <a:rPr lang="en-US" sz="1200" dirty="0">
                <a:latin typeface="Arial" charset="0"/>
              </a:rPr>
              <a:t> 2010)</a:t>
            </a:r>
          </a:p>
          <a:p>
            <a:pPr lvl="1"/>
            <a:r>
              <a:rPr lang="en-US" sz="2000" dirty="0">
                <a:latin typeface="Arial" charset="0"/>
              </a:rPr>
              <a:t>Meta-analysis of 8 studies between 2000 and 2010</a:t>
            </a:r>
          </a:p>
          <a:p>
            <a:pPr lvl="1"/>
            <a:r>
              <a:rPr lang="en-US" sz="2000" dirty="0">
                <a:latin typeface="Arial" charset="0"/>
              </a:rPr>
              <a:t>HPV-positive tumors generally respond well to treatment</a:t>
            </a:r>
          </a:p>
          <a:p>
            <a:r>
              <a:rPr lang="en-US" sz="2400" u="sng" dirty="0">
                <a:latin typeface="Arial" charset="0"/>
              </a:rPr>
              <a:t>Advanced primary associated with recurrence and death </a:t>
            </a:r>
            <a:r>
              <a:rPr lang="en-US" sz="1200" dirty="0">
                <a:latin typeface="Arial" charset="0"/>
              </a:rPr>
              <a:t>(</a:t>
            </a:r>
            <a:r>
              <a:rPr lang="en-US" sz="1200" dirty="0" err="1">
                <a:latin typeface="Arial" charset="0"/>
              </a:rPr>
              <a:t>Sedaghat</a:t>
            </a:r>
            <a:r>
              <a:rPr lang="en-US" sz="1200" dirty="0">
                <a:latin typeface="Arial" charset="0"/>
              </a:rPr>
              <a:t> 2009)</a:t>
            </a:r>
          </a:p>
          <a:p>
            <a:r>
              <a:rPr lang="en-US" sz="2400" dirty="0">
                <a:latin typeface="Arial" charset="0"/>
              </a:rPr>
              <a:t>Studies needed to investigate impact of HPV vaccinations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Oropharyngeal Cancer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Lymphatic Drainage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23" name="Picture 5" descr="http://www.endocrinesurgery.net.au/storage/thyroid/node%20levels%20ws.jpg?__SQUARESPACE_CACHEVERSION=12739145962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1913" y="1968500"/>
            <a:ext cx="2732087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24" name="Rectangle 7"/>
          <p:cNvGrpSpPr>
            <a:grpSpLocks/>
          </p:cNvGrpSpPr>
          <p:nvPr/>
        </p:nvGrpSpPr>
        <p:grpSpPr bwMode="auto">
          <a:xfrm>
            <a:off x="6278563" y="1895475"/>
            <a:ext cx="1335087" cy="3597275"/>
            <a:chOff x="3955" y="1194"/>
            <a:chExt cx="841" cy="2266"/>
          </a:xfrm>
        </p:grpSpPr>
        <p:pic>
          <p:nvPicPr>
            <p:cNvPr id="30732" name="Rectangl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" y="1194"/>
              <a:ext cx="841" cy="2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33" name="Text Box 5"/>
            <p:cNvSpPr txBox="1">
              <a:spLocks noChangeArrowheads="1"/>
            </p:cNvSpPr>
            <p:nvPr/>
          </p:nvSpPr>
          <p:spPr bwMode="auto">
            <a:xfrm>
              <a:off x="3959" y="1198"/>
              <a:ext cx="832" cy="2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742950" indent="-28575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endParaRPr lang="en-US" sz="1800"/>
            </a:p>
          </p:txBody>
        </p:sp>
      </p:grpSp>
      <p:pic>
        <p:nvPicPr>
          <p:cNvPr id="3072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50" y="3948113"/>
            <a:ext cx="2779713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TextBox 5"/>
          <p:cNvSpPr txBox="1">
            <a:spLocks noChangeArrowheads="1"/>
          </p:cNvSpPr>
          <p:nvPr/>
        </p:nvSpPr>
        <p:spPr bwMode="auto">
          <a:xfrm>
            <a:off x="5370513" y="6611938"/>
            <a:ext cx="20605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(http://emedicine.medscape.com)</a:t>
            </a:r>
          </a:p>
        </p:txBody>
      </p:sp>
      <p:pic>
        <p:nvPicPr>
          <p:cNvPr id="3072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6088" y="2393950"/>
            <a:ext cx="12731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8" descr="http://www.ajronline.org/content/191/6/W299/F1.small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5153025"/>
            <a:ext cx="1376362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Box 10"/>
          <p:cNvSpPr txBox="1">
            <a:spLocks noChangeArrowheads="1"/>
          </p:cNvSpPr>
          <p:nvPr/>
        </p:nvSpPr>
        <p:spPr bwMode="auto">
          <a:xfrm rot="-5400000">
            <a:off x="1436688" y="5624513"/>
            <a:ext cx="222091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(</a:t>
            </a:r>
            <a:r>
              <a:rPr lang="en-US" i="1"/>
              <a:t>AJR</a:t>
            </a:r>
            <a:r>
              <a:rPr lang="en-US"/>
              <a:t> 2008; 191:W299-306)</a:t>
            </a:r>
          </a:p>
        </p:txBody>
      </p:sp>
      <p:sp>
        <p:nvSpPr>
          <p:cNvPr id="30731" name="TextBox 11"/>
          <p:cNvSpPr txBox="1">
            <a:spLocks noChangeArrowheads="1"/>
          </p:cNvSpPr>
          <p:nvPr/>
        </p:nvSpPr>
        <p:spPr bwMode="auto">
          <a:xfrm rot="-5400000">
            <a:off x="4760913" y="3062287"/>
            <a:ext cx="17414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(http://imaging.consult.com)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Diagnosis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49275" y="1600200"/>
            <a:ext cx="8042276" cy="4776119"/>
          </a:xfrm>
        </p:spPr>
        <p:txBody>
          <a:bodyPr>
            <a:normAutofit fontScale="55000" lnSpcReduction="20000"/>
          </a:bodyPr>
          <a:lstStyle/>
          <a:p>
            <a:r>
              <a:rPr lang="en-US" sz="2400" dirty="0" smtClean="0">
                <a:latin typeface="Arial" charset="0"/>
              </a:rPr>
              <a:t>Local</a:t>
            </a:r>
          </a:p>
          <a:p>
            <a:pPr lvl="1"/>
            <a:r>
              <a:rPr lang="en-US" sz="2200" dirty="0" smtClean="0">
                <a:latin typeface="Arial" charset="0"/>
              </a:rPr>
              <a:t>Pain</a:t>
            </a:r>
          </a:p>
          <a:p>
            <a:pPr lvl="1"/>
            <a:r>
              <a:rPr lang="en-US" dirty="0" smtClean="0">
                <a:latin typeface="Arial" charset="0"/>
              </a:rPr>
              <a:t>Bleeding</a:t>
            </a:r>
          </a:p>
          <a:p>
            <a:pPr lvl="1"/>
            <a:r>
              <a:rPr lang="en-US" sz="2200" dirty="0" smtClean="0">
                <a:latin typeface="Arial" charset="0"/>
              </a:rPr>
              <a:t>Foreign Body Sensation</a:t>
            </a:r>
            <a:endParaRPr lang="en-US" sz="2200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Regional</a:t>
            </a:r>
          </a:p>
          <a:p>
            <a:pPr lvl="1"/>
            <a:r>
              <a:rPr lang="en-US" sz="2200" dirty="0" smtClean="0">
                <a:latin typeface="Arial" charset="0"/>
              </a:rPr>
              <a:t>Halitosis</a:t>
            </a:r>
          </a:p>
          <a:p>
            <a:pPr lvl="1"/>
            <a:r>
              <a:rPr lang="en-US" dirty="0" err="1" smtClean="0">
                <a:latin typeface="Arial" charset="0"/>
              </a:rPr>
              <a:t>Trismus</a:t>
            </a:r>
            <a:endParaRPr lang="en-US" dirty="0" smtClean="0">
              <a:latin typeface="Arial" charset="0"/>
            </a:endParaRPr>
          </a:p>
          <a:p>
            <a:pPr lvl="1"/>
            <a:r>
              <a:rPr lang="en-US" sz="2200" dirty="0" smtClean="0">
                <a:latin typeface="Arial" charset="0"/>
              </a:rPr>
              <a:t>Dysphagia/odynophagia</a:t>
            </a:r>
            <a:endParaRPr lang="en-US" sz="2200" dirty="0">
              <a:latin typeface="Arial" charset="0"/>
            </a:endParaRPr>
          </a:p>
          <a:p>
            <a:pPr lvl="1"/>
            <a:r>
              <a:rPr lang="en-US" sz="2200" dirty="0" err="1">
                <a:latin typeface="Arial" charset="0"/>
              </a:rPr>
              <a:t>Otalgia</a:t>
            </a:r>
            <a:endParaRPr lang="en-US" sz="2200" dirty="0">
              <a:latin typeface="Arial" charset="0"/>
            </a:endParaRPr>
          </a:p>
          <a:p>
            <a:pPr lvl="1"/>
            <a:r>
              <a:rPr lang="en-US" sz="2200" dirty="0">
                <a:latin typeface="Arial" charset="0"/>
              </a:rPr>
              <a:t>Neck </a:t>
            </a:r>
            <a:r>
              <a:rPr lang="en-US" sz="2200" dirty="0" smtClean="0">
                <a:latin typeface="Arial" charset="0"/>
              </a:rPr>
              <a:t>mass</a:t>
            </a:r>
          </a:p>
          <a:p>
            <a:pPr lvl="1"/>
            <a:r>
              <a:rPr lang="en-US" dirty="0" smtClean="0">
                <a:latin typeface="Arial" charset="0"/>
              </a:rPr>
              <a:t>Voice changes</a:t>
            </a:r>
          </a:p>
          <a:p>
            <a:pPr lvl="1"/>
            <a:r>
              <a:rPr lang="en-US" sz="2400" dirty="0" err="1" smtClean="0">
                <a:latin typeface="Arial" charset="0"/>
              </a:rPr>
              <a:t>Paraesthesia</a:t>
            </a:r>
            <a:endParaRPr lang="en-US" sz="2400" dirty="0" smtClean="0">
              <a:latin typeface="Arial" charset="0"/>
            </a:endParaRPr>
          </a:p>
          <a:p>
            <a:pPr lvl="1"/>
            <a:r>
              <a:rPr lang="en-US" sz="2400" dirty="0" smtClean="0">
                <a:latin typeface="Arial" charset="0"/>
              </a:rPr>
              <a:t>Neck Mass</a:t>
            </a:r>
            <a:endParaRPr lang="en-US" sz="2400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Systemic</a:t>
            </a:r>
          </a:p>
          <a:p>
            <a:pPr lvl="1"/>
            <a:r>
              <a:rPr lang="en-US" sz="2200" dirty="0" smtClean="0">
                <a:latin typeface="Arial" charset="0"/>
              </a:rPr>
              <a:t>Weight loss</a:t>
            </a:r>
          </a:p>
          <a:p>
            <a:pPr lvl="1"/>
            <a:r>
              <a:rPr lang="en-US" dirty="0" smtClean="0">
                <a:latin typeface="Arial" charset="0"/>
              </a:rPr>
              <a:t>Loss of appetite</a:t>
            </a:r>
          </a:p>
          <a:p>
            <a:r>
              <a:rPr lang="en-US" dirty="0" smtClean="0">
                <a:latin typeface="Arial" charset="0"/>
              </a:rPr>
              <a:t>General</a:t>
            </a:r>
          </a:p>
          <a:p>
            <a:pPr lvl="1"/>
            <a:r>
              <a:rPr lang="en-US" dirty="0" smtClean="0">
                <a:latin typeface="Arial" charset="0"/>
              </a:rPr>
              <a:t>Smoking/ETOH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7310" y="369480"/>
            <a:ext cx="2773410" cy="2006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7882" y="3150520"/>
            <a:ext cx="3159645" cy="2102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084" y="3406180"/>
            <a:ext cx="2509916" cy="185558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13667" y="389780"/>
            <a:ext cx="2888498" cy="1873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6507" y="298800"/>
            <a:ext cx="2447040" cy="18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1737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Staging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 dirty="0">
              <a:latin typeface="Arial" charset="0"/>
            </a:endParaRPr>
          </a:p>
          <a:p>
            <a:r>
              <a:rPr lang="en-US" sz="2400" dirty="0" smtClean="0">
                <a:latin typeface="Arial" charset="0"/>
              </a:rPr>
              <a:t>T </a:t>
            </a:r>
            <a:r>
              <a:rPr lang="en-US" sz="2400" dirty="0">
                <a:latin typeface="Arial" charset="0"/>
              </a:rPr>
              <a:t>tumor</a:t>
            </a:r>
          </a:p>
          <a:p>
            <a:r>
              <a:rPr lang="en-US" sz="2400" dirty="0" smtClean="0">
                <a:latin typeface="Arial" charset="0"/>
              </a:rPr>
              <a:t>N </a:t>
            </a:r>
            <a:r>
              <a:rPr lang="en-US" sz="2400" dirty="0">
                <a:latin typeface="Arial" charset="0"/>
              </a:rPr>
              <a:t>node</a:t>
            </a:r>
          </a:p>
          <a:p>
            <a:r>
              <a:rPr lang="en-US" sz="2400" dirty="0" smtClean="0">
                <a:latin typeface="Arial" charset="0"/>
              </a:rPr>
              <a:t>M </a:t>
            </a:r>
            <a:r>
              <a:rPr lang="en-US" sz="2400" dirty="0">
                <a:latin typeface="Arial" charset="0"/>
              </a:rPr>
              <a:t>metastasis</a:t>
            </a:r>
          </a:p>
        </p:txBody>
      </p:sp>
      <p:sp>
        <p:nvSpPr>
          <p:cNvPr id="34820" name="Rectangle 3"/>
          <p:cNvSpPr txBox="1">
            <a:spLocks noChangeArrowheads="1"/>
          </p:cNvSpPr>
          <p:nvPr/>
        </p:nvSpPr>
        <p:spPr bwMode="auto">
          <a:xfrm>
            <a:off x="2593975" y="2240383"/>
            <a:ext cx="6550025" cy="407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889000" indent="-439738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93813" indent="-403225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 err="1"/>
              <a:t>Tx</a:t>
            </a:r>
            <a:r>
              <a:rPr lang="en-US" sz="2000" dirty="0"/>
              <a:t>: primary site cannot be evaluated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T0: no evidence of carcinoma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Tis: carcinoma in-situ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T1: tumor </a:t>
            </a:r>
            <a:r>
              <a:rPr lang="en-US" sz="2000" u="sng" dirty="0"/>
              <a:t>&lt;</a:t>
            </a:r>
            <a:r>
              <a:rPr lang="en-US" sz="2000" dirty="0"/>
              <a:t> 2cm in greatest dimension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T2: tumor 2-4cm in greatest dimension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T3: tumor &gt; 4cm in greatest dimension</a:t>
            </a:r>
          </a:p>
          <a:p>
            <a:pPr lvl="1">
              <a:spcBef>
                <a:spcPct val="20000"/>
              </a:spcBef>
              <a:buClr>
                <a:schemeClr val="hlink"/>
              </a:buClr>
              <a:buSzPct val="65000"/>
              <a:buFont typeface="Wingdings" charset="0"/>
              <a:buChar char="¡"/>
            </a:pPr>
            <a:r>
              <a:rPr lang="en-US" sz="2000" dirty="0"/>
              <a:t>T4</a:t>
            </a:r>
          </a:p>
          <a:p>
            <a:pPr lvl="2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0"/>
              <a:buChar char="n"/>
            </a:pPr>
            <a:r>
              <a:rPr lang="en-US" sz="1600" dirty="0"/>
              <a:t>T4a: invades larynx, deep/extrinsic tongue muscles, medial </a:t>
            </a:r>
            <a:r>
              <a:rPr lang="en-US" sz="1600" dirty="0" err="1"/>
              <a:t>pterygoid</a:t>
            </a:r>
            <a:r>
              <a:rPr lang="en-US" sz="1600" dirty="0"/>
              <a:t>, hard palate, or mandible</a:t>
            </a:r>
          </a:p>
          <a:p>
            <a:pPr lvl="2">
              <a:spcBef>
                <a:spcPct val="20000"/>
              </a:spcBef>
              <a:buClr>
                <a:schemeClr val="accent1"/>
              </a:buClr>
              <a:buSzPct val="70000"/>
              <a:buFont typeface="Wingdings" charset="0"/>
              <a:buChar char="n"/>
            </a:pPr>
            <a:r>
              <a:rPr lang="en-US" sz="1600" dirty="0"/>
              <a:t>T4b: invades lateral </a:t>
            </a:r>
            <a:r>
              <a:rPr lang="en-US" sz="1600" dirty="0" err="1"/>
              <a:t>pterygoid</a:t>
            </a:r>
            <a:r>
              <a:rPr lang="en-US" sz="1600" dirty="0"/>
              <a:t>, </a:t>
            </a:r>
            <a:r>
              <a:rPr lang="en-US" sz="1600" dirty="0" err="1"/>
              <a:t>pterygoid</a:t>
            </a:r>
            <a:r>
              <a:rPr lang="en-US" sz="1600" dirty="0"/>
              <a:t> plates, lateral </a:t>
            </a:r>
            <a:r>
              <a:rPr lang="en-US" sz="1600" dirty="0" err="1"/>
              <a:t>nasopharynx</a:t>
            </a:r>
            <a:r>
              <a:rPr lang="en-US" sz="1600" dirty="0"/>
              <a:t>, skull base, or carotid</a:t>
            </a:r>
            <a:endParaRPr lang="en-US" sz="2000" dirty="0"/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Oropharyngeal Cancer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Staging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>
              <a:latin typeface="Arial" charset="0"/>
            </a:endParaRPr>
          </a:p>
          <a:p>
            <a:r>
              <a:rPr lang="en-US" sz="2400">
                <a:latin typeface="Arial" charset="0"/>
              </a:rPr>
              <a:t>T, tumor</a:t>
            </a:r>
          </a:p>
          <a:p>
            <a:r>
              <a:rPr lang="en-US" sz="2400">
                <a:latin typeface="Arial" charset="0"/>
              </a:rPr>
              <a:t>N, node</a:t>
            </a:r>
          </a:p>
          <a:p>
            <a:r>
              <a:rPr lang="en-US" sz="2400">
                <a:latin typeface="Arial" charset="0"/>
              </a:rPr>
              <a:t>M, metastasis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93975" y="2241953"/>
            <a:ext cx="6550025" cy="344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 err="1">
                <a:latin typeface="+mn-lt"/>
                <a:ea typeface="+mn-ea"/>
              </a:rPr>
              <a:t>Nx</a:t>
            </a:r>
            <a:r>
              <a:rPr lang="en-US" sz="2000" kern="0" dirty="0">
                <a:latin typeface="+mn-lt"/>
                <a:ea typeface="+mn-ea"/>
              </a:rPr>
              <a:t>: lymph nodes cannot be evaluated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N0: no evidence of nodal metastasis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N1: single node involved, </a:t>
            </a:r>
            <a:r>
              <a:rPr lang="en-US" sz="2000" u="sng" kern="0" dirty="0">
                <a:latin typeface="+mn-lt"/>
                <a:ea typeface="+mn-ea"/>
              </a:rPr>
              <a:t>&lt;</a:t>
            </a:r>
            <a:r>
              <a:rPr lang="en-US" sz="2000" kern="0" dirty="0">
                <a:latin typeface="+mn-lt"/>
                <a:ea typeface="+mn-ea"/>
              </a:rPr>
              <a:t> 3cm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N2</a:t>
            </a:r>
          </a:p>
          <a:p>
            <a:pPr marL="1293813" lvl="2" indent="-403225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kern="0" dirty="0">
                <a:latin typeface="+mn-lt"/>
                <a:ea typeface="+mn-ea"/>
              </a:rPr>
              <a:t>N2a: single node involved, 3-6cm</a:t>
            </a:r>
          </a:p>
          <a:p>
            <a:pPr marL="1293813" lvl="2" indent="-403225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kern="0" dirty="0">
                <a:latin typeface="+mn-lt"/>
                <a:ea typeface="+mn-ea"/>
              </a:rPr>
              <a:t>N2b: multiple nodes involved unilaterally, </a:t>
            </a:r>
            <a:r>
              <a:rPr lang="en-US" sz="1600" u="sng" kern="0" dirty="0">
                <a:latin typeface="+mn-lt"/>
                <a:ea typeface="+mn-ea"/>
              </a:rPr>
              <a:t>&lt;</a:t>
            </a:r>
            <a:r>
              <a:rPr lang="en-US" sz="1600" kern="0" dirty="0">
                <a:latin typeface="+mn-lt"/>
                <a:ea typeface="+mn-ea"/>
              </a:rPr>
              <a:t> 6cm</a:t>
            </a:r>
          </a:p>
          <a:p>
            <a:pPr marL="1293813" lvl="2" indent="-403225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n"/>
              <a:defRPr/>
            </a:pPr>
            <a:r>
              <a:rPr lang="en-US" sz="1600" kern="0" dirty="0">
                <a:latin typeface="+mn-lt"/>
                <a:ea typeface="+mn-ea"/>
              </a:rPr>
              <a:t>N2c: bilateral nodal involvement, </a:t>
            </a:r>
            <a:r>
              <a:rPr lang="en-US" sz="1600" u="sng" kern="0" dirty="0">
                <a:latin typeface="+mn-lt"/>
                <a:ea typeface="+mn-ea"/>
              </a:rPr>
              <a:t>&lt;</a:t>
            </a:r>
            <a:r>
              <a:rPr lang="en-US" sz="1600" kern="0" dirty="0">
                <a:latin typeface="+mn-lt"/>
                <a:ea typeface="+mn-ea"/>
              </a:rPr>
              <a:t> 6cm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N3: nodal involvement &gt; 6cm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Oropharyngeal Cancer</a:t>
            </a:r>
            <a:br>
              <a:rPr lang="en-US">
                <a:latin typeface="Arial" charset="0"/>
              </a:rPr>
            </a:br>
            <a:r>
              <a:rPr lang="en-US" sz="3200">
                <a:solidFill>
                  <a:schemeClr val="accent1"/>
                </a:solidFill>
                <a:latin typeface="Arial" charset="0"/>
              </a:rPr>
              <a:t>Staging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z="2400">
              <a:latin typeface="Arial" charset="0"/>
            </a:endParaRPr>
          </a:p>
          <a:p>
            <a:r>
              <a:rPr lang="en-US" sz="2400">
                <a:latin typeface="Arial" charset="0"/>
              </a:rPr>
              <a:t>T, tumor</a:t>
            </a:r>
          </a:p>
          <a:p>
            <a:r>
              <a:rPr lang="en-US" sz="2400">
                <a:latin typeface="Arial" charset="0"/>
              </a:rPr>
              <a:t>N, node</a:t>
            </a:r>
          </a:p>
          <a:p>
            <a:r>
              <a:rPr lang="en-US" sz="2400">
                <a:latin typeface="Arial" charset="0"/>
              </a:rPr>
              <a:t>M, metastasis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93975" y="2224655"/>
            <a:ext cx="6550025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 err="1">
                <a:latin typeface="+mn-lt"/>
                <a:ea typeface="+mn-ea"/>
              </a:rPr>
              <a:t>Mx</a:t>
            </a:r>
            <a:r>
              <a:rPr lang="en-US" sz="2000" kern="0" dirty="0">
                <a:latin typeface="+mn-lt"/>
                <a:ea typeface="+mn-ea"/>
              </a:rPr>
              <a:t>: distant metastasis cannot be evaluated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M0: no distant metastasis</a:t>
            </a:r>
          </a:p>
          <a:p>
            <a:pPr marL="889000" lvl="1" indent="-439738" eaLnBrk="0" hangingPunct="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¡"/>
              <a:defRPr/>
            </a:pPr>
            <a:r>
              <a:rPr lang="en-US" sz="2000" kern="0" dirty="0">
                <a:latin typeface="+mn-lt"/>
                <a:ea typeface="+mn-ea"/>
              </a:rPr>
              <a:t>M1: distant metastasis present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4427169" cy="4853879"/>
          </a:xfrm>
        </p:spPr>
        <p:txBody>
          <a:bodyPr>
            <a:normAutofit/>
          </a:bodyPr>
          <a:lstStyle/>
          <a:p>
            <a:r>
              <a:rPr lang="en-US" dirty="0" smtClean="0"/>
              <a:t>CT Head, Neck, Chest with IV contrast</a:t>
            </a:r>
          </a:p>
          <a:p>
            <a:r>
              <a:rPr lang="en-US" dirty="0" err="1" smtClean="0"/>
              <a:t>Fluoro</a:t>
            </a:r>
            <a:r>
              <a:rPr lang="en-US" dirty="0" smtClean="0"/>
              <a:t>-</a:t>
            </a:r>
            <a:r>
              <a:rPr lang="en-US" dirty="0" err="1" smtClean="0"/>
              <a:t>deoxy</a:t>
            </a:r>
            <a:r>
              <a:rPr lang="en-US" dirty="0" smtClean="0"/>
              <a:t>-D-glucose (FDG) Positron Emission Tomography</a:t>
            </a:r>
          </a:p>
          <a:p>
            <a:r>
              <a:rPr lang="en-US" dirty="0" smtClean="0"/>
              <a:t>US </a:t>
            </a:r>
            <a:r>
              <a:rPr lang="en-US" dirty="0" smtClean="0"/>
              <a:t>Guided FNA Neck nodes</a:t>
            </a:r>
          </a:p>
          <a:p>
            <a:r>
              <a:rPr lang="en-US" dirty="0" smtClean="0"/>
              <a:t>MRI</a:t>
            </a:r>
          </a:p>
          <a:p>
            <a:r>
              <a:rPr lang="en-US" dirty="0" smtClean="0"/>
              <a:t>Histology</a:t>
            </a:r>
          </a:p>
          <a:p>
            <a:pPr lvl="1"/>
            <a:r>
              <a:rPr lang="en-US" dirty="0" smtClean="0"/>
              <a:t>HPV + p16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4252" y="2357120"/>
            <a:ext cx="23876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704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Cavity Cancer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30% of all Head and Neck cancers</a:t>
            </a:r>
          </a:p>
          <a:p>
            <a:r>
              <a:rPr lang="en-US" dirty="0" smtClean="0"/>
              <a:t>Most present late (68% Stage 3 and 4)</a:t>
            </a:r>
          </a:p>
          <a:p>
            <a:r>
              <a:rPr lang="en-US" dirty="0" smtClean="0"/>
              <a:t>Surgery remains primary treatment modality</a:t>
            </a:r>
          </a:p>
          <a:p>
            <a:r>
              <a:rPr lang="en-US" dirty="0" smtClean="0"/>
              <a:t>HPV status is of prognostic significance</a:t>
            </a:r>
          </a:p>
          <a:p>
            <a:r>
              <a:rPr lang="en-US" dirty="0" smtClean="0"/>
              <a:t>Early detection improves survival</a:t>
            </a:r>
          </a:p>
          <a:p>
            <a:r>
              <a:rPr lang="en-US" dirty="0" smtClean="0"/>
              <a:t>Overall survival for oral cancers improving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0170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CT Scan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5847" name="Rectangle 4"/>
          <p:cNvSpPr>
            <a:spLocks noChangeArrowheads="1"/>
          </p:cNvSpPr>
          <p:nvPr/>
        </p:nvSpPr>
        <p:spPr bwMode="auto">
          <a:xfrm>
            <a:off x="2954338" y="2401888"/>
            <a:ext cx="5275262" cy="25479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/>
          </a:p>
        </p:txBody>
      </p:sp>
      <p:pic>
        <p:nvPicPr>
          <p:cNvPr id="35849" name="Picture 3" descr="E:\Grand Rounds - Oropharynx\T4a Radiology 0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725" y="1757363"/>
            <a:ext cx="2012950" cy="2552700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0" name="Picture 4" descr="E:\Grand Rounds - Oropharynx\T4a Radiology 02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50" y="1741488"/>
            <a:ext cx="2646363" cy="25558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51" name="Picture 5" descr="E:\Grand Rounds - Oropharynx\T4a Radiology 03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1739900"/>
            <a:ext cx="2447925" cy="25558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2" name="TextBox 11"/>
          <p:cNvSpPr txBox="1">
            <a:spLocks noChangeArrowheads="1"/>
          </p:cNvSpPr>
          <p:nvPr/>
        </p:nvSpPr>
        <p:spPr bwMode="auto">
          <a:xfrm>
            <a:off x="1944688" y="4397375"/>
            <a:ext cx="2714625" cy="600075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Invasion of pre-epiglottic fat (i.e. laryngeal involvement)</a:t>
            </a:r>
          </a:p>
        </p:txBody>
      </p:sp>
      <p:sp>
        <p:nvSpPr>
          <p:cNvPr id="35853" name="TextBox 12"/>
          <p:cNvSpPr txBox="1">
            <a:spLocks noChangeArrowheads="1"/>
          </p:cNvSpPr>
          <p:nvPr/>
        </p:nvSpPr>
        <p:spPr bwMode="auto">
          <a:xfrm>
            <a:off x="6118225" y="4405313"/>
            <a:ext cx="1908175" cy="584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Invasion of medial pterygoid muscle</a:t>
            </a:r>
          </a:p>
        </p:txBody>
      </p:sp>
      <p:sp>
        <p:nvSpPr>
          <p:cNvPr id="35854" name="TextBox 15"/>
          <p:cNvSpPr txBox="1">
            <a:spLocks noChangeArrowheads="1"/>
          </p:cNvSpPr>
          <p:nvPr/>
        </p:nvSpPr>
        <p:spPr bwMode="auto">
          <a:xfrm rot="-5400000">
            <a:off x="7350919" y="2837656"/>
            <a:ext cx="2206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(</a:t>
            </a:r>
            <a:r>
              <a:rPr lang="en-US" i="1"/>
              <a:t>Radiograhics</a:t>
            </a:r>
            <a:r>
              <a:rPr lang="en-US"/>
              <a:t> 2011; 31:339-54)</a:t>
            </a:r>
          </a:p>
        </p:txBody>
      </p:sp>
    </p:spTree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CT Scan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36871" name="Rectangle 4"/>
          <p:cNvSpPr>
            <a:spLocks noChangeArrowheads="1"/>
          </p:cNvSpPr>
          <p:nvPr/>
        </p:nvSpPr>
        <p:spPr bwMode="auto">
          <a:xfrm>
            <a:off x="2954338" y="2401888"/>
            <a:ext cx="5275262" cy="2547937"/>
          </a:xfrm>
          <a:prstGeom prst="rect">
            <a:avLst/>
          </a:pr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en-US" sz="1800"/>
          </a:p>
        </p:txBody>
      </p:sp>
      <p:sp>
        <p:nvSpPr>
          <p:cNvPr id="36873" name="TextBox 11"/>
          <p:cNvSpPr txBox="1">
            <a:spLocks noChangeArrowheads="1"/>
          </p:cNvSpPr>
          <p:nvPr/>
        </p:nvSpPr>
        <p:spPr bwMode="auto">
          <a:xfrm>
            <a:off x="2162175" y="4397375"/>
            <a:ext cx="1655763" cy="585788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Encasement of carotid artery</a:t>
            </a:r>
          </a:p>
        </p:txBody>
      </p:sp>
      <p:sp>
        <p:nvSpPr>
          <p:cNvPr id="36874" name="TextBox 12"/>
          <p:cNvSpPr txBox="1">
            <a:spLocks noChangeArrowheads="1"/>
          </p:cNvSpPr>
          <p:nvPr/>
        </p:nvSpPr>
        <p:spPr bwMode="auto">
          <a:xfrm>
            <a:off x="5348288" y="4405313"/>
            <a:ext cx="1531937" cy="584200"/>
          </a:xfrm>
          <a:prstGeom prst="rect">
            <a:avLst/>
          </a:prstGeom>
          <a:solidFill>
            <a:schemeClr val="bg1"/>
          </a:solidFill>
          <a:ln w="25400">
            <a:solidFill>
              <a:schemeClr val="tx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Involvement of foramen ovale</a:t>
            </a:r>
          </a:p>
        </p:txBody>
      </p:sp>
      <p:pic>
        <p:nvPicPr>
          <p:cNvPr id="36875" name="Picture 2" descr="E:\Grand Rounds - Oropharynx\T4b Radiology 01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741488"/>
            <a:ext cx="2227263" cy="2576512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76" name="Picture 3" descr="E:\Grand Rounds - Oropharynx\T4b Radiology 02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38313"/>
            <a:ext cx="2452688" cy="2568575"/>
          </a:xfrm>
          <a:prstGeom prst="rect">
            <a:avLst/>
          </a:prstGeom>
          <a:noFill/>
          <a:ln w="2540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7" name="TextBox 15"/>
          <p:cNvSpPr txBox="1">
            <a:spLocks noChangeArrowheads="1"/>
          </p:cNvSpPr>
          <p:nvPr/>
        </p:nvSpPr>
        <p:spPr bwMode="auto">
          <a:xfrm rot="-5400000">
            <a:off x="7350919" y="2837656"/>
            <a:ext cx="2206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(</a:t>
            </a:r>
            <a:r>
              <a:rPr lang="en-US" i="1"/>
              <a:t>Radiograhics</a:t>
            </a:r>
            <a:r>
              <a:rPr lang="en-US"/>
              <a:t> 2011; 31:339-54)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2367267" y="91584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463592" y="96456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3478669" y="2813520"/>
            <a:ext cx="2600537" cy="256608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885645" y="208224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Surgery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20204" y="210504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Radiotherapy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17441" y="3922560"/>
            <a:ext cx="155513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Chemotherapy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513" y="1658880"/>
            <a:ext cx="21167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 smtClean="0"/>
              <a:t>Early Cancers in selected patients</a:t>
            </a:r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Transoral</a:t>
            </a:r>
            <a:r>
              <a:rPr lang="en-US" dirty="0" smtClean="0"/>
              <a:t> Laser</a:t>
            </a:r>
          </a:p>
          <a:p>
            <a:pPr marL="171450" indent="-171450">
              <a:buFont typeface="Arial"/>
              <a:buChar char="•"/>
            </a:pPr>
            <a:r>
              <a:rPr lang="en-US" dirty="0" err="1" smtClean="0"/>
              <a:t>Transoral</a:t>
            </a:r>
            <a:r>
              <a:rPr lang="en-US" dirty="0" smtClean="0"/>
              <a:t> Robotic Surgery (TORS)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?Emerging role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548862" y="3594240"/>
            <a:ext cx="19644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r>
              <a:rPr lang="en-US" dirty="0"/>
              <a:t>Concurrent chemotherapy and radiotherapy (CRT) considered mainstays of </a:t>
            </a:r>
            <a:r>
              <a:rPr lang="en-US" dirty="0" smtClean="0"/>
              <a:t>treatment</a:t>
            </a:r>
          </a:p>
          <a:p>
            <a:pPr marL="171450" indent="-171450">
              <a:buFont typeface="Arial"/>
              <a:buChar char="•"/>
            </a:pPr>
            <a:r>
              <a:rPr lang="en-US" dirty="0" smtClean="0"/>
              <a:t>Organ Preservation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09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Treatment</a:t>
            </a:r>
            <a:endParaRPr lang="en-US" sz="3200" dirty="0">
              <a:solidFill>
                <a:schemeClr val="accent1"/>
              </a:solidFill>
              <a:latin typeface="Arial" charset="0"/>
            </a:endParaRPr>
          </a:p>
        </p:txBody>
      </p:sp>
      <p:sp>
        <p:nvSpPr>
          <p:cNvPr id="4608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latin typeface="Arial" charset="0"/>
              </a:rPr>
              <a:t>Concurrent chemotherapy and radiotherapy (CRT</a:t>
            </a:r>
            <a:r>
              <a:rPr lang="en-US" sz="2400" dirty="0">
                <a:latin typeface="Arial" charset="0"/>
              </a:rPr>
              <a:t>) considered mainstays of treatment</a:t>
            </a:r>
          </a:p>
          <a:p>
            <a:pPr lvl="1"/>
            <a:r>
              <a:rPr lang="en-US" sz="2000" dirty="0" smtClean="0">
                <a:latin typeface="Arial" charset="0"/>
              </a:rPr>
              <a:t>Organ </a:t>
            </a:r>
            <a:r>
              <a:rPr lang="en-US" sz="2000" dirty="0">
                <a:latin typeface="Arial" charset="0"/>
              </a:rPr>
              <a:t>preservation strategies</a:t>
            </a:r>
          </a:p>
          <a:p>
            <a:pPr lvl="1"/>
            <a:r>
              <a:rPr lang="en-US" sz="2000" dirty="0">
                <a:latin typeface="Arial" charset="0"/>
              </a:rPr>
              <a:t>Good local and regional control rates</a:t>
            </a:r>
          </a:p>
          <a:p>
            <a:pPr lvl="1"/>
            <a:r>
              <a:rPr lang="en-US" sz="2000" dirty="0">
                <a:latin typeface="Arial" charset="0"/>
              </a:rPr>
              <a:t>Meta-analysis </a:t>
            </a:r>
            <a:r>
              <a:rPr lang="en-US" sz="1200" dirty="0">
                <a:latin typeface="Arial" charset="0"/>
              </a:rPr>
              <a:t>(Blanchard 2011)</a:t>
            </a:r>
          </a:p>
          <a:p>
            <a:pPr lvl="2"/>
            <a:r>
              <a:rPr lang="en-US" sz="1600" dirty="0">
                <a:latin typeface="Arial" charset="0"/>
              </a:rPr>
              <a:t>87 randomized trials between 1965 and 2000</a:t>
            </a:r>
          </a:p>
          <a:p>
            <a:pPr lvl="2"/>
            <a:r>
              <a:rPr lang="en-US" sz="1600" dirty="0">
                <a:latin typeface="Arial" charset="0"/>
              </a:rPr>
              <a:t>Improved overall and disease-free survival with CTX</a:t>
            </a:r>
          </a:p>
          <a:p>
            <a:pPr lvl="2"/>
            <a:r>
              <a:rPr lang="en-US" sz="1600" dirty="0">
                <a:latin typeface="Arial" charset="0"/>
              </a:rPr>
              <a:t>Concomitant CTX more favorable than adjuvant or </a:t>
            </a:r>
            <a:r>
              <a:rPr lang="en-US" sz="1600" dirty="0" err="1">
                <a:latin typeface="Arial" charset="0"/>
              </a:rPr>
              <a:t>neoadjuvant</a:t>
            </a:r>
            <a:r>
              <a:rPr lang="en-US" sz="1600" dirty="0">
                <a:latin typeface="Arial" charset="0"/>
              </a:rPr>
              <a:t> CTX</a:t>
            </a:r>
          </a:p>
          <a:p>
            <a:pPr lvl="2"/>
            <a:r>
              <a:rPr lang="en-US" sz="1600" dirty="0">
                <a:latin typeface="Arial" charset="0"/>
              </a:rPr>
              <a:t>Applies to all head and neck SCCA, but statistical significance in oropharynx and </a:t>
            </a:r>
            <a:r>
              <a:rPr lang="en-US" sz="1600" dirty="0" smtClean="0">
                <a:latin typeface="Arial" charset="0"/>
              </a:rPr>
              <a:t>larynx</a:t>
            </a:r>
          </a:p>
          <a:p>
            <a:r>
              <a:rPr lang="en-US" sz="2000" dirty="0" smtClean="0">
                <a:latin typeface="Arial" charset="0"/>
              </a:rPr>
              <a:t>Note: Not level evidence comparing Surgery +/- RT </a:t>
            </a:r>
            <a:r>
              <a:rPr lang="en-US" sz="2000" dirty="0" err="1" smtClean="0">
                <a:latin typeface="Arial" charset="0"/>
              </a:rPr>
              <a:t>vs</a:t>
            </a:r>
            <a:r>
              <a:rPr lang="en-US" sz="2000" dirty="0" smtClean="0">
                <a:latin typeface="Arial" charset="0"/>
              </a:rPr>
              <a:t> CRT</a:t>
            </a:r>
          </a:p>
          <a:p>
            <a:pPr lvl="1"/>
            <a:r>
              <a:rPr lang="en-US" sz="1800" dirty="0" smtClean="0">
                <a:latin typeface="Arial" charset="0"/>
              </a:rPr>
              <a:t>Unlikely to be proven</a:t>
            </a:r>
            <a:endParaRPr lang="en-US" sz="1800" dirty="0">
              <a:latin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Preventative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81.9% Stage 3 or 4</a:t>
            </a:r>
            <a:r>
              <a:rPr lang="en-US" dirty="0"/>
              <a:t> </a:t>
            </a:r>
            <a:r>
              <a:rPr lang="en-US" dirty="0" smtClean="0"/>
              <a:t>at presentation</a:t>
            </a:r>
          </a:p>
          <a:p>
            <a:r>
              <a:rPr lang="en-US" dirty="0" smtClean="0"/>
              <a:t>90.9% Tonsil or Tongue Base</a:t>
            </a:r>
          </a:p>
          <a:p>
            <a:r>
              <a:rPr lang="en-US" dirty="0" smtClean="0"/>
              <a:t>Significant drop in survival from Stage 1/2 (95%) to Stage 3/4 (70%)</a:t>
            </a:r>
          </a:p>
          <a:p>
            <a:r>
              <a:rPr lang="en-US" b="1" dirty="0" smtClean="0"/>
              <a:t>Secondary Prevention is key to early detection and improved survival</a:t>
            </a:r>
          </a:p>
          <a:p>
            <a:r>
              <a:rPr lang="en-US" dirty="0" smtClean="0"/>
              <a:t>Planned Free Oral Cancer Screening Day</a:t>
            </a:r>
          </a:p>
          <a:p>
            <a:endParaRPr lang="en-US" dirty="0" smtClean="0"/>
          </a:p>
        </p:txBody>
      </p:sp>
      <p:pic>
        <p:nvPicPr>
          <p:cNvPr id="4" name="Picture 3" descr="NorthShoreENT-LOGO.jpg"/>
          <p:cNvPicPr>
            <a:picLocks noChangeAspect="1"/>
          </p:cNvPicPr>
          <p:nvPr/>
        </p:nvPicPr>
        <p:blipFill>
          <a:blip r:embed="rId2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100" y="5362321"/>
            <a:ext cx="1779770" cy="127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06573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</a:rPr>
              <a:t>References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Ang KK, et al. Human papillomavirus and survival of patients with oropharyngeal cancer. </a:t>
            </a:r>
            <a:r>
              <a:rPr lang="en-US" sz="1200" i="1">
                <a:latin typeface="Arial" charset="0"/>
              </a:rPr>
              <a:t>NEJM</a:t>
            </a:r>
            <a:r>
              <a:rPr lang="en-US" sz="1200">
                <a:latin typeface="Arial" charset="0"/>
              </a:rPr>
              <a:t> 2010; 363:24-35.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Bailey BJ, Johnson, JT, Newlands SD, eds. </a:t>
            </a:r>
            <a:r>
              <a:rPr lang="en-US" sz="1200" u="sng">
                <a:latin typeface="Arial" charset="0"/>
              </a:rPr>
              <a:t>Head and Neck Surgery – Otolaryngology, 4th Ed.</a:t>
            </a:r>
            <a:r>
              <a:rPr lang="en-US" sz="1200">
                <a:latin typeface="Arial" charset="0"/>
              </a:rPr>
              <a:t> Philadelphia: Lippincott, 2006. pp 12-3, 1673-88.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Bernier J, et al. Postoperative irradiation with or without concomitant chemotherapy for locally advanced head and neck cancer. </a:t>
            </a:r>
            <a:r>
              <a:rPr lang="en-US" sz="1200" i="1">
                <a:latin typeface="Arial" charset="0"/>
              </a:rPr>
              <a:t>NEJM</a:t>
            </a:r>
            <a:r>
              <a:rPr lang="en-US" sz="1200">
                <a:latin typeface="Arial" charset="0"/>
              </a:rPr>
              <a:t>2004; 350:1945-52.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Blanchard P, et al. Meta-analysis of chemotherapy in head and neck cancer (MACH-NC): a comprehensive analysis by tumour site. </a:t>
            </a:r>
            <a:r>
              <a:rPr lang="en-US" sz="1200" i="1">
                <a:latin typeface="Arial" charset="0"/>
              </a:rPr>
              <a:t>Radiother Oncol</a:t>
            </a:r>
            <a:r>
              <a:rPr lang="en-US" sz="1200">
                <a:latin typeface="Arial" charset="0"/>
              </a:rPr>
              <a:t> 2011; 100:33-40.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Cano ER, et al. Management of squamous cell carcinoma of the base of tongue with chemoradiation and brachytherapy. </a:t>
            </a:r>
            <a:r>
              <a:rPr lang="en-US" sz="1200" i="1">
                <a:latin typeface="Arial" charset="0"/>
              </a:rPr>
              <a:t>Head Neck</a:t>
            </a:r>
            <a:r>
              <a:rPr lang="en-US" sz="1200">
                <a:latin typeface="Arial" charset="0"/>
              </a:rPr>
              <a:t> 2009; 31:1431-8.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Cohen MA, et al. Transoral robotic surgery and human papillomavirus status: oncologic results. </a:t>
            </a:r>
            <a:r>
              <a:rPr lang="en-US" sz="1200" i="1">
                <a:latin typeface="Arial" charset="0"/>
              </a:rPr>
              <a:t>Head Neck</a:t>
            </a:r>
            <a:r>
              <a:rPr lang="en-US" sz="1200">
                <a:latin typeface="Arial" charset="0"/>
              </a:rPr>
              <a:t> 2011; 33:573-80.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Cooper JS, et al. Postoperative concurrent radiotherapy and chemotherapy for high-risk squamous-cell carcinoma of the head and neck. </a:t>
            </a:r>
            <a:r>
              <a:rPr lang="en-US" sz="1200" i="1">
                <a:latin typeface="Arial" charset="0"/>
              </a:rPr>
              <a:t>NEJM</a:t>
            </a:r>
            <a:r>
              <a:rPr lang="en-US" sz="1200">
                <a:latin typeface="Arial" charset="0"/>
              </a:rPr>
              <a:t> 2004; 350:1937-44.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Greene FL, et al, eds. </a:t>
            </a:r>
            <a:r>
              <a:rPr lang="en-US" sz="1200" u="sng">
                <a:latin typeface="Arial" charset="0"/>
              </a:rPr>
              <a:t>AJCC Cancer Staging Atlas, 6th Ed</a:t>
            </a:r>
            <a:r>
              <a:rPr lang="en-US" sz="1200">
                <a:latin typeface="Arial" charset="0"/>
              </a:rPr>
              <a:t>. Chicago: Springer, 2006. pp 27-34.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Fein D, et al. Oropharyngeal carcinoma treated with radiotherapy: a 30 year experience. </a:t>
            </a:r>
            <a:r>
              <a:rPr lang="en-US" sz="1200" i="1">
                <a:latin typeface="Arial" charset="0"/>
              </a:rPr>
              <a:t>Int J Radiat Oncol Biol Phys</a:t>
            </a:r>
            <a:r>
              <a:rPr lang="en-US" sz="1200">
                <a:latin typeface="Arial" charset="0"/>
              </a:rPr>
              <a:t> 1996; 34:289-96.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Flint PW, et al, eds. </a:t>
            </a:r>
            <a:r>
              <a:rPr lang="en-US" sz="1200" u="sng">
                <a:latin typeface="Arial" charset="0"/>
              </a:rPr>
              <a:t>Cummings Otolaryngology: Head and Neck Surgery, 5th Ed.</a:t>
            </a:r>
            <a:r>
              <a:rPr lang="en-US" sz="1200">
                <a:latin typeface="Arial" charset="0"/>
              </a:rPr>
              <a:t> Philadelphia: Mosby Elsevier, 2010. ch 8, 100.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Furness S, et al. Interventions for the treatment of oral cavity and oropharyngeal cancer: chemotherapy. </a:t>
            </a:r>
            <a:r>
              <a:rPr lang="en-US" sz="1200" i="1">
                <a:latin typeface="Arial" charset="0"/>
              </a:rPr>
              <a:t>Cochrane Database Syst Rev</a:t>
            </a:r>
            <a:r>
              <a:rPr lang="en-US" sz="1200">
                <a:latin typeface="Arial" charset="0"/>
              </a:rPr>
              <a:t> 2010; 9:CD006386.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Grant DG, et al. Oropharyngeal cancer: a case for single modality treatment with transoral laser microsurgery. </a:t>
            </a:r>
            <a:r>
              <a:rPr lang="en-US" sz="1200" i="1">
                <a:latin typeface="Arial" charset="0"/>
              </a:rPr>
              <a:t>Arch Otolaryngol Head Neck Surg</a:t>
            </a:r>
            <a:r>
              <a:rPr lang="en-US" sz="1200">
                <a:latin typeface="Arial" charset="0"/>
              </a:rPr>
              <a:t> 2009; 135:1225-30.</a:t>
            </a:r>
          </a:p>
          <a:p>
            <a:pPr>
              <a:buFont typeface="Wingdings" charset="0"/>
              <a:buNone/>
            </a:pPr>
            <a:r>
              <a:rPr lang="en-US" sz="1200">
                <a:latin typeface="Arial" charset="0"/>
              </a:rPr>
              <a:t>Henstrom DK, et al. Transoral resection for squamous cell carcinoma of the base of the tongue. </a:t>
            </a:r>
            <a:r>
              <a:rPr lang="en-US" sz="1200" i="1">
                <a:latin typeface="Arial" charset="0"/>
              </a:rPr>
              <a:t>Arch Otolaryngol Head Neck Surg</a:t>
            </a:r>
            <a:r>
              <a:rPr lang="en-US" sz="1200">
                <a:latin typeface="Arial" charset="0"/>
              </a:rPr>
              <a:t> 2009; 135:1231-8.</a:t>
            </a:r>
          </a:p>
        </p:txBody>
      </p:sp>
    </p:spTree>
  </p:cSld>
  <p:clrMapOvr>
    <a:masterClrMapping/>
  </p:clrMapOvr>
  <p:transition xmlns:p14="http://schemas.microsoft.com/office/powerpoint/2010/main" spd="slow" advClick="0" advTm="1000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010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Anatomy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Oral Cavity (7 </a:t>
            </a:r>
            <a:r>
              <a:rPr lang="en-US" dirty="0" err="1" smtClean="0"/>
              <a:t>subsites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Lip (30%)</a:t>
            </a:r>
          </a:p>
          <a:p>
            <a:pPr lvl="1"/>
            <a:r>
              <a:rPr lang="en-US" dirty="0" smtClean="0"/>
              <a:t>Tongue (20-50%)</a:t>
            </a:r>
          </a:p>
          <a:p>
            <a:pPr lvl="1"/>
            <a:r>
              <a:rPr lang="en-US" dirty="0" smtClean="0"/>
              <a:t>Floor of mouth (30%)</a:t>
            </a:r>
          </a:p>
          <a:p>
            <a:pPr lvl="1"/>
            <a:r>
              <a:rPr lang="en-US" dirty="0" smtClean="0"/>
              <a:t>Alveolar Ridge (&lt;10%)</a:t>
            </a:r>
          </a:p>
          <a:p>
            <a:pPr lvl="1"/>
            <a:r>
              <a:rPr lang="en-US" dirty="0" err="1" smtClean="0"/>
              <a:t>Buccal</a:t>
            </a:r>
            <a:r>
              <a:rPr lang="en-US" dirty="0" smtClean="0"/>
              <a:t> Mucosa (&lt;5%)</a:t>
            </a:r>
          </a:p>
          <a:p>
            <a:pPr lvl="1"/>
            <a:r>
              <a:rPr lang="en-US" dirty="0" err="1" smtClean="0"/>
              <a:t>Retromolar</a:t>
            </a:r>
            <a:r>
              <a:rPr lang="en-US" dirty="0" smtClean="0"/>
              <a:t> </a:t>
            </a:r>
            <a:r>
              <a:rPr lang="en-US" dirty="0" err="1" smtClean="0"/>
              <a:t>Trigone</a:t>
            </a:r>
            <a:r>
              <a:rPr lang="en-US" dirty="0" smtClean="0"/>
              <a:t> (&lt;5%)</a:t>
            </a:r>
          </a:p>
          <a:p>
            <a:pPr lvl="1"/>
            <a:r>
              <a:rPr lang="en-US" dirty="0" smtClean="0"/>
              <a:t>Hard Palate (&lt;1%)</a:t>
            </a:r>
          </a:p>
        </p:txBody>
      </p:sp>
    </p:spTree>
    <p:extLst>
      <p:ext uri="{BB962C8B-B14F-4D97-AF65-F5344CB8AC3E}">
        <p14:creationId xmlns:p14="http://schemas.microsoft.com/office/powerpoint/2010/main" val="2719799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History</a:t>
            </a:r>
          </a:p>
          <a:p>
            <a:pPr lvl="1"/>
            <a:r>
              <a:rPr lang="en-AU" dirty="0" smtClean="0"/>
              <a:t>Local Symptoms</a:t>
            </a:r>
          </a:p>
          <a:p>
            <a:pPr lvl="2"/>
            <a:r>
              <a:rPr lang="en-AU" dirty="0" smtClean="0"/>
              <a:t>Changes </a:t>
            </a:r>
            <a:r>
              <a:rPr lang="en-AU" dirty="0"/>
              <a:t>in fit of denture</a:t>
            </a:r>
            <a:endParaRPr lang="en-AU" sz="2400" dirty="0"/>
          </a:p>
          <a:p>
            <a:pPr lvl="2"/>
            <a:r>
              <a:rPr lang="en-AU" dirty="0"/>
              <a:t>Oral/ dental pain</a:t>
            </a:r>
            <a:endParaRPr lang="en-AU" sz="2400" dirty="0"/>
          </a:p>
          <a:p>
            <a:pPr lvl="2"/>
            <a:r>
              <a:rPr lang="en-AU" dirty="0" smtClean="0"/>
              <a:t>Bleeding</a:t>
            </a:r>
            <a:endParaRPr lang="en-AU" sz="2400" dirty="0"/>
          </a:p>
          <a:p>
            <a:pPr lvl="1"/>
            <a:r>
              <a:rPr lang="en-AU" dirty="0" smtClean="0"/>
              <a:t>Regional Symptoms</a:t>
            </a:r>
          </a:p>
          <a:p>
            <a:pPr lvl="2"/>
            <a:r>
              <a:rPr lang="en-AU" dirty="0" smtClean="0"/>
              <a:t>Halitosis</a:t>
            </a:r>
            <a:endParaRPr lang="en-AU" sz="2400" dirty="0"/>
          </a:p>
          <a:p>
            <a:pPr lvl="2"/>
            <a:r>
              <a:rPr lang="en-AU" dirty="0" err="1"/>
              <a:t>Trismus</a:t>
            </a:r>
            <a:endParaRPr lang="en-AU" sz="2400" dirty="0"/>
          </a:p>
          <a:p>
            <a:pPr lvl="2"/>
            <a:r>
              <a:rPr lang="en-AU" dirty="0"/>
              <a:t>Dysphagia, odynophagia, dysarthria</a:t>
            </a:r>
            <a:endParaRPr lang="en-AU" sz="2400" dirty="0"/>
          </a:p>
          <a:p>
            <a:pPr lvl="2"/>
            <a:r>
              <a:rPr lang="en-AU" dirty="0" err="1" smtClean="0"/>
              <a:t>Otalgia</a:t>
            </a:r>
            <a:endParaRPr lang="en-AU" dirty="0"/>
          </a:p>
          <a:p>
            <a:pPr lvl="2"/>
            <a:r>
              <a:rPr lang="en-AU" sz="2100" dirty="0" smtClean="0"/>
              <a:t>Facial paraesthesia</a:t>
            </a:r>
          </a:p>
          <a:p>
            <a:pPr lvl="2"/>
            <a:r>
              <a:rPr lang="en-AU" sz="2100" dirty="0" smtClean="0"/>
              <a:t>Neck mass and pain</a:t>
            </a:r>
            <a:endParaRPr lang="en-AU" sz="2100" dirty="0"/>
          </a:p>
          <a:p>
            <a:pPr lvl="1"/>
            <a:r>
              <a:rPr lang="en-AU" dirty="0" smtClean="0"/>
              <a:t>Systemic Symptoms</a:t>
            </a:r>
          </a:p>
          <a:p>
            <a:pPr lvl="2"/>
            <a:r>
              <a:rPr lang="en-AU" dirty="0" smtClean="0"/>
              <a:t>Weight loss</a:t>
            </a:r>
            <a:endParaRPr lang="en-AU" sz="2600" dirty="0"/>
          </a:p>
          <a:p>
            <a:pPr lvl="1"/>
            <a:r>
              <a:rPr lang="en-AU" dirty="0"/>
              <a:t>General medical history</a:t>
            </a:r>
            <a:endParaRPr lang="en-AU" sz="2600" dirty="0"/>
          </a:p>
          <a:p>
            <a:pPr lvl="2"/>
            <a:r>
              <a:rPr lang="en-AU" dirty="0"/>
              <a:t>Tobacco and alcohol usage</a:t>
            </a:r>
            <a:endParaRPr lang="en-AU" sz="24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768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64" y="270380"/>
            <a:ext cx="2556544" cy="19149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893" y="2253100"/>
            <a:ext cx="2781267" cy="27812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4271" y="330860"/>
            <a:ext cx="2891855" cy="2166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8225" y="4789100"/>
            <a:ext cx="2465066" cy="18464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0186" y="338460"/>
            <a:ext cx="2736421" cy="18781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05724" y="2637740"/>
            <a:ext cx="2785236" cy="20595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25464" y="4800760"/>
            <a:ext cx="2964891" cy="1973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84282" y="2376980"/>
            <a:ext cx="2336800" cy="2298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5020" y="4845520"/>
            <a:ext cx="2461508" cy="185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5185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Histology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997" y="1663920"/>
            <a:ext cx="3048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948" y="2551840"/>
            <a:ext cx="4259107" cy="343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7732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l="-119493" r="-119493"/>
          <a:stretch>
            <a:fillRect/>
          </a:stretch>
        </p:blipFill>
        <p:spPr>
          <a:xfrm>
            <a:off x="-1408264" y="226440"/>
            <a:ext cx="12107073" cy="6538680"/>
          </a:xfrm>
        </p:spPr>
      </p:pic>
    </p:spTree>
    <p:extLst>
      <p:ext uri="{BB962C8B-B14F-4D97-AF65-F5344CB8AC3E}">
        <p14:creationId xmlns:p14="http://schemas.microsoft.com/office/powerpoint/2010/main" val="4166301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Investigations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600200"/>
            <a:ext cx="4427169" cy="48538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CT Head, Neck, Chest with IV contrast</a:t>
            </a:r>
          </a:p>
          <a:p>
            <a:r>
              <a:rPr lang="en-US" dirty="0" err="1" smtClean="0"/>
              <a:t>Fluoro</a:t>
            </a:r>
            <a:r>
              <a:rPr lang="en-US" dirty="0" smtClean="0"/>
              <a:t>-</a:t>
            </a:r>
            <a:r>
              <a:rPr lang="en-US" dirty="0" err="1" smtClean="0"/>
              <a:t>deoxy</a:t>
            </a:r>
            <a:r>
              <a:rPr lang="en-US" dirty="0" smtClean="0"/>
              <a:t>-D-glucose (FDG) Positron Emission Tomography</a:t>
            </a:r>
          </a:p>
          <a:p>
            <a:pPr lvl="1"/>
            <a:r>
              <a:rPr lang="en-US" dirty="0" smtClean="0"/>
              <a:t>Sensitivity 90%</a:t>
            </a:r>
          </a:p>
          <a:p>
            <a:pPr lvl="1"/>
            <a:r>
              <a:rPr lang="en-US" dirty="0" smtClean="0"/>
              <a:t>Specificity 95%</a:t>
            </a:r>
          </a:p>
          <a:p>
            <a:r>
              <a:rPr lang="en-US" dirty="0" smtClean="0"/>
              <a:t>US Guided FNA Neck nodes</a:t>
            </a:r>
          </a:p>
          <a:p>
            <a:r>
              <a:rPr lang="en-US" dirty="0" smtClean="0"/>
              <a:t>MRI</a:t>
            </a:r>
          </a:p>
          <a:p>
            <a:r>
              <a:rPr lang="en-US" dirty="0" smtClean="0"/>
              <a:t>Histology</a:t>
            </a:r>
          </a:p>
          <a:p>
            <a:pPr lvl="1"/>
            <a:r>
              <a:rPr lang="en-US" dirty="0" smtClean="0"/>
              <a:t>HPV + p16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9389" y="1581159"/>
            <a:ext cx="3422586" cy="29035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623" y="4675420"/>
            <a:ext cx="1618027" cy="200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86477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Oropharyngeal &amp;#x0D;&amp;#x0A;Squamous Cell Carcinoma&amp;quot;&quot;/&gt;&lt;property id=&quot;20307&quot; value=&quot;256&quot;/&gt;&lt;/object&gt;&lt;object type=&quot;3&quot; unique_id=&quot;10006&quot;&gt;&lt;property id=&quot;20148&quot; value=&quot;5&quot;/&gt;&lt;property id=&quot;20300&quot; value=&quot;Slide 49 - &amp;quot;References&amp;quot;&quot;/&gt;&lt;property id=&quot;20307&quot; value=&quot;327&quot;/&gt;&lt;/object&gt;&lt;object type=&quot;3&quot; unique_id=&quot;10102&quot;&gt;&lt;property id=&quot;20148&quot; value=&quot;5&quot;/&gt;&lt;property id=&quot;20300&quot; value=&quot;Slide 2 - &amp;quot;Outline&amp;quot;&quot;/&gt;&lt;property id=&quot;20307&quot; value=&quot;329&quot;/&gt;&lt;/object&gt;&lt;object type=&quot;3&quot; unique_id=&quot;10103&quot;&gt;&lt;property id=&quot;20148&quot; value=&quot;5&quot;/&gt;&lt;property id=&quot;20300&quot; value=&quot;Slide 17 - &amp;quot;Oropharyngeal Cancer&amp;#x0D;&amp;#x0A;Epidemiology&amp;quot;&quot;/&gt;&lt;property id=&quot;20307&quot; value=&quot;331&quot;/&gt;&lt;/object&gt;&lt;object type=&quot;3&quot; unique_id=&quot;10104&quot;&gt;&lt;property id=&quot;20148&quot; value=&quot;5&quot;/&gt;&lt;property id=&quot;20300&quot; value=&quot;Slide 3 - &amp;quot;Anatomy&amp;#x0D;&amp;#x0A;Oropharynx&amp;quot;&quot;/&gt;&lt;property id=&quot;20307&quot; value=&quot;330&quot;/&gt;&lt;/object&gt;&lt;object type=&quot;3&quot; unique_id=&quot;10105&quot;&gt;&lt;property id=&quot;20148&quot; value=&quot;5&quot;/&gt;&lt;property id=&quot;20300&quot; value=&quot;Slide 4 - &amp;quot;Anatomy&amp;#x0D;&amp;#x0A;Boundaries&amp;quot;&quot;/&gt;&lt;property id=&quot;20307&quot; value=&quot;332&quot;/&gt;&lt;/object&gt;&lt;object type=&quot;3&quot; unique_id=&quot;10167&quot;&gt;&lt;property id=&quot;20148&quot; value=&quot;5&quot;/&gt;&lt;property id=&quot;20300&quot; value=&quot;Slide 21 - &amp;quot;Oropharyngeal Cancer&amp;#x0D;&amp;#x0A;Staging&amp;quot;&quot;/&gt;&lt;property id=&quot;20307&quot; value=&quot;333&quot;/&gt;&lt;/object&gt;&lt;object type=&quot;3&quot; unique_id=&quot;10169&quot;&gt;&lt;property id=&quot;20148&quot; value=&quot;5&quot;/&gt;&lt;property id=&quot;20300&quot; value=&quot;Slide 35 - &amp;quot;Treatment&amp;#x0D;&amp;#x0A;Surgery&amp;quot;&quot;/&gt;&lt;property id=&quot;20307&quot; value=&quot;335&quot;/&gt;&lt;/object&gt;&lt;object type=&quot;3&quot; unique_id=&quot;10170&quot;&gt;&lt;property id=&quot;20148&quot; value=&quot;5&quot;/&gt;&lt;property id=&quot;20300&quot; value=&quot;Slide 36 - &amp;quot;Surgery&amp;#x0D;&amp;#x0A;Transoral&amp;quot;&quot;/&gt;&lt;property id=&quot;20307&quot; value=&quot;336&quot;/&gt;&lt;/object&gt;&lt;object type=&quot;3&quot; unique_id=&quot;10171&quot;&gt;&lt;property id=&quot;20148&quot; value=&quot;5&quot;/&gt;&lt;property id=&quot;20300&quot; value=&quot;Slide 48 - &amp;quot;Conclusion&amp;quot;&quot;/&gt;&lt;property id=&quot;20307&quot; value=&quot;337&quot;/&gt;&lt;/object&gt;&lt;object type=&quot;3&quot; unique_id=&quot;10265&quot;&gt;&lt;property id=&quot;20148&quot; value=&quot;5&quot;/&gt;&lt;property id=&quot;20300&quot; value=&quot;Slide 5 - &amp;quot;Anatomy&amp;#x0D;&amp;#x0A;Boundaries&amp;quot;&quot;/&gt;&lt;property id=&quot;20307&quot; value=&quot;338&quot;/&gt;&lt;/object&gt;&lt;object type=&quot;3&quot; unique_id=&quot;10266&quot;&gt;&lt;property id=&quot;20148&quot; value=&quot;5&quot;/&gt;&lt;property id=&quot;20300&quot; value=&quot;Slide 6 - &amp;quot;Anatomy&amp;#x0D;&amp;#x0A;Boundaries&amp;quot;&quot;/&gt;&lt;property id=&quot;20307&quot; value=&quot;339&quot;/&gt;&lt;/object&gt;&lt;object type=&quot;3&quot; unique_id=&quot;10267&quot;&gt;&lt;property id=&quot;20148&quot; value=&quot;5&quot;/&gt;&lt;property id=&quot;20300&quot; value=&quot;Slide 7 - &amp;quot;Anatomy&amp;#x0D;&amp;#x0A;Boundaries&amp;quot;&quot;/&gt;&lt;property id=&quot;20307&quot; value=&quot;340&quot;/&gt;&lt;/object&gt;&lt;object type=&quot;3&quot; unique_id=&quot;10268&quot;&gt;&lt;property id=&quot;20148&quot; value=&quot;5&quot;/&gt;&lt;property id=&quot;20300&quot; value=&quot;Slide 9 - &amp;quot;Anatomy&amp;#x0D;&amp;#x0A;Boundaries&amp;quot;&quot;/&gt;&lt;property id=&quot;20307&quot; value=&quot;341&quot;/&gt;&lt;/object&gt;&lt;object type=&quot;3&quot; unique_id=&quot;10388&quot;&gt;&lt;property id=&quot;20148&quot; value=&quot;5&quot;/&gt;&lt;property id=&quot;20300&quot; value=&quot;Slide 8 - &amp;quot;Anatomy&amp;#x0D;&amp;#x0A;Boundaries&amp;quot;&quot;/&gt;&lt;property id=&quot;20307&quot; value=&quot;342&quot;/&gt;&lt;/object&gt;&lt;object type=&quot;3&quot; unique_id=&quot;10389&quot;&gt;&lt;property id=&quot;20148&quot; value=&quot;5&quot;/&gt;&lt;property id=&quot;20300&quot; value=&quot;Slide 11 - &amp;quot;Anatomy&amp;#x0D;&amp;#x0A;Soft Palate&amp;quot;&quot;/&gt;&lt;property id=&quot;20307&quot; value=&quot;343&quot;/&gt;&lt;/object&gt;&lt;object type=&quot;3&quot; unique_id=&quot;10390&quot;&gt;&lt;property id=&quot;20148&quot; value=&quot;5&quot;/&gt;&lt;property id=&quot;20300&quot; value=&quot;Slide 12 - &amp;quot;Anatomy&amp;#x0D;&amp;#x0A;Soft Palate&amp;quot;&quot;/&gt;&lt;property id=&quot;20307&quot; value=&quot;345&quot;/&gt;&lt;/object&gt;&lt;object type=&quot;3&quot; unique_id=&quot;10391&quot;&gt;&lt;property id=&quot;20148&quot; value=&quot;5&quot;/&gt;&lt;property id=&quot;20300&quot; value=&quot;Slide 13 - &amp;quot;Anatomy&amp;#x0D;&amp;#x0A;Palatine Tonsil&amp;quot;&quot;/&gt;&lt;property id=&quot;20307&quot; value=&quot;344&quot;/&gt;&lt;/object&gt;&lt;object type=&quot;3&quot; unique_id=&quot;10392&quot;&gt;&lt;property id=&quot;20148&quot; value=&quot;5&quot;/&gt;&lt;property id=&quot;20300&quot; value=&quot;Slide 14 - &amp;quot;Anatomy&amp;#x0D;&amp;#x0A;Palatine Tonsil&amp;quot;&quot;/&gt;&lt;property id=&quot;20307&quot; value=&quot;346&quot;/&gt;&lt;/object&gt;&lt;object type=&quot;3&quot; unique_id=&quot;10481&quot;&gt;&lt;property id=&quot;20148&quot; value=&quot;5&quot;/&gt;&lt;property id=&quot;20300&quot; value=&quot;Slide 10 - &amp;quot;Anatomy&amp;#x0D;&amp;#x0A;Soft Palate&amp;quot;&quot;/&gt;&lt;property id=&quot;20307&quot; value=&quot;348&quot;/&gt;&lt;/object&gt;&lt;object type=&quot;3&quot; unique_id=&quot;10482&quot;&gt;&lt;property id=&quot;20148&quot; value=&quot;5&quot;/&gt;&lt;property id=&quot;20300&quot; value=&quot;Slide 15 - &amp;quot;Anatomy&amp;#x0D;&amp;#x0A;Pharyngeal Wall&amp;quot;&quot;/&gt;&lt;property id=&quot;20307&quot; value=&quot;347&quot;/&gt;&lt;/object&gt;&lt;object type=&quot;3&quot; unique_id=&quot;10483&quot;&gt;&lt;property id=&quot;20148&quot; value=&quot;5&quot;/&gt;&lt;property id=&quot;20300&quot; value=&quot;Slide 16 - &amp;quot;Anatomy&amp;#x0D;&amp;#x0A;Base of Tongue&amp;quot;&quot;/&gt;&lt;property id=&quot;20307&quot; value=&quot;349&quot;/&gt;&lt;/object&gt;&lt;object type=&quot;3&quot; unique_id=&quot;10484&quot;&gt;&lt;property id=&quot;20148&quot; value=&quot;5&quot;/&gt;&lt;property id=&quot;20300&quot; value=&quot;Slide 18 - &amp;quot;Oropharyngeal Cancer&amp;#x0D;&amp;#x0A;Human Papilloma Virus (HPV)&amp;quot;&quot;/&gt;&lt;property id=&quot;20307&quot; value=&quot;354&quot;/&gt;&lt;/object&gt;&lt;object type=&quot;3&quot; unique_id=&quot;10485&quot;&gt;&lt;property id=&quot;20148&quot; value=&quot;5&quot;/&gt;&lt;property id=&quot;20300&quot; value=&quot;Slide 19 - &amp;quot;Oropharyngeal Cancer&amp;#x0D;&amp;#x0A;Lymphatic Drainage&amp;quot;&quot;/&gt;&lt;property id=&quot;20307&quot; value=&quot;350&quot;/&gt;&lt;/object&gt;&lt;object type=&quot;3&quot; unique_id=&quot;10486&quot;&gt;&lt;property id=&quot;20148&quot; value=&quot;5&quot;/&gt;&lt;property id=&quot;20300&quot; value=&quot;Slide 20 - &amp;quot;Oropharyngeal Cancer&amp;#x0D;&amp;#x0A;Symptomatology&amp;quot;&quot;/&gt;&lt;property id=&quot;20307&quot; value=&quot;351&quot;/&gt;&lt;/object&gt;&lt;object type=&quot;3&quot; unique_id=&quot;10487&quot;&gt;&lt;property id=&quot;20148&quot; value=&quot;5&quot;/&gt;&lt;property id=&quot;20300&quot; value=&quot;Slide 22 - &amp;quot;Oropharyngeal Cancer&amp;#x0D;&amp;#x0A;Staging&amp;quot;&quot;/&gt;&lt;property id=&quot;20307&quot; value=&quot;356&quot;/&gt;&lt;/object&gt;&lt;object type=&quot;3&quot; unique_id=&quot;10488&quot;&gt;&lt;property id=&quot;20148&quot; value=&quot;5&quot;/&gt;&lt;property id=&quot;20300&quot; value=&quot;Slide 23 - &amp;quot;Oropharyngeal Cancer&amp;#x0D;&amp;#x0A;Staging&amp;quot;&quot;/&gt;&lt;property id=&quot;20307&quot; value=&quot;357&quot;/&gt;&lt;/object&gt;&lt;object type=&quot;3&quot; unique_id=&quot;10489&quot;&gt;&lt;property id=&quot;20148&quot; value=&quot;5&quot;/&gt;&lt;property id=&quot;20300&quot; value=&quot;Slide 24 - &amp;quot;Oropharyngeal Cancer&amp;#x0D;&amp;#x0A;Staging&amp;quot;&quot;/&gt;&lt;property id=&quot;20307&quot; value=&quot;358&quot;/&gt;&lt;/object&gt;&lt;object type=&quot;3&quot; unique_id=&quot;10490&quot;&gt;&lt;property id=&quot;20148&quot; value=&quot;5&quot;/&gt;&lt;property id=&quot;20300&quot; value=&quot;Slide 32 - &amp;quot;Oropharyngeal Cancer&amp;#x0D;&amp;#x0A;Treatment&amp;quot;&quot;/&gt;&lt;property id=&quot;20307&quot; value=&quot;352&quot;/&gt;&lt;/object&gt;&lt;object type=&quot;3&quot; unique_id=&quot;10782&quot;&gt;&lt;property id=&quot;20148&quot; value=&quot;5&quot;/&gt;&lt;property id=&quot;20300&quot; value=&quot;Slide 25 - &amp;quot;Oropharyngeal Cancer&amp;#x0D;&amp;#x0A;Staging&amp;quot;&quot;/&gt;&lt;property id=&quot;20307&quot; value=&quot;359&quot;/&gt;&lt;/object&gt;&lt;object type=&quot;3&quot; unique_id=&quot;10902&quot;&gt;&lt;property id=&quot;20148&quot; value=&quot;5&quot;/&gt;&lt;property id=&quot;20300&quot; value=&quot;Slide 31 - &amp;quot;Oropharyngeal Cancer&amp;#x0D;&amp;#x0A;Treatment&amp;quot;&quot;/&gt;&lt;property id=&quot;20307&quot; value=&quot;365&quot;/&gt;&lt;/object&gt;&lt;object type=&quot;3&quot; unique_id=&quot;11098&quot;&gt;&lt;property id=&quot;20148&quot; value=&quot;5&quot;/&gt;&lt;property id=&quot;20300&quot; value=&quot;Slide 33 - &amp;quot;Oropharyngeal Cancer&amp;#x0D;&amp;#x0A;Treatment&amp;quot;&quot;/&gt;&lt;property id=&quot;20307&quot; value=&quot;368&quot;/&gt;&lt;/object&gt;&lt;object type=&quot;3&quot; unique_id=&quot;11099&quot;&gt;&lt;property id=&quot;20148&quot; value=&quot;5&quot;/&gt;&lt;property id=&quot;20300&quot; value=&quot;Slide 34 - &amp;quot;Oropharyngeal Cancer&amp;#x0D;&amp;#x0A;Indications for Postop XRT&amp;quot;&quot;/&gt;&lt;property id=&quot;20307&quot; value=&quot;367&quot;/&gt;&lt;/object&gt;&lt;object type=&quot;3&quot; unique_id=&quot;11182&quot;&gt;&lt;property id=&quot;20148&quot; value=&quot;5&quot;/&gt;&lt;property id=&quot;20300&quot; value=&quot;Slide 26 - &amp;quot;Oropharyngeal Cancer&amp;#x0D;&amp;#x0A;Staging&amp;quot;&quot;/&gt;&lt;property id=&quot;20307&quot; value=&quot;375&quot;/&gt;&lt;/object&gt;&lt;object type=&quot;3&quot; unique_id=&quot;11183&quot;&gt;&lt;property id=&quot;20148&quot; value=&quot;5&quot;/&gt;&lt;property id=&quot;20300&quot; value=&quot;Slide 27 - &amp;quot;Oropharyngeal Cancer&amp;#x0D;&amp;#x0A;Staging&amp;quot;&quot;/&gt;&lt;property id=&quot;20307&quot; value=&quot;376&quot;/&gt;&lt;/object&gt;&lt;object type=&quot;3&quot; unique_id=&quot;11184&quot;&gt;&lt;property id=&quot;20148&quot; value=&quot;5&quot;/&gt;&lt;property id=&quot;20300&quot; value=&quot;Slide 28 - &amp;quot;Oropharyngeal Cancer&amp;#x0D;&amp;#x0A;Staging&amp;quot;&quot;/&gt;&lt;property id=&quot;20307&quot; value=&quot;377&quot;/&gt;&lt;/object&gt;&lt;object type=&quot;3&quot; unique_id=&quot;11185&quot;&gt;&lt;property id=&quot;20148&quot; value=&quot;5&quot;/&gt;&lt;property id=&quot;20300&quot; value=&quot;Slide 29 - &amp;quot;Oropharyngeal Cancer&amp;#x0D;&amp;#x0A;Staging&amp;quot;&quot;/&gt;&lt;property id=&quot;20307&quot; value=&quot;378&quot;/&gt;&lt;/object&gt;&lt;object type=&quot;3&quot; unique_id=&quot;11186&quot;&gt;&lt;property id=&quot;20148&quot; value=&quot;5&quot;/&gt;&lt;property id=&quot;20300&quot; value=&quot;Slide 30 - &amp;quot;Oropharyngeal Cancer&amp;#x0D;&amp;#x0A;Staging&amp;quot;&quot;/&gt;&lt;property id=&quot;20307&quot; value=&quot;379&quot;/&gt;&lt;/object&gt;&lt;object type=&quot;3&quot; unique_id=&quot;11187&quot;&gt;&lt;property id=&quot;20148&quot; value=&quot;5&quot;/&gt;&lt;property id=&quot;20300&quot; value=&quot;Slide 37 - &amp;quot;Surgery&amp;#x0D;&amp;#x0A;Mandibular Lingual Release&amp;quot;&quot;/&gt;&lt;property id=&quot;20307&quot; value=&quot;369&quot;/&gt;&lt;/object&gt;&lt;object type=&quot;3&quot; unique_id=&quot;11188&quot;&gt;&lt;property id=&quot;20148&quot; value=&quot;5&quot;/&gt;&lt;property id=&quot;20300&quot; value=&quot;Slide 38 - &amp;quot;Surgery&amp;#x0D;&amp;#x0A;Suprahyoid Pharyngotomy&amp;quot;&quot;/&gt;&lt;property id=&quot;20307&quot; value=&quot;370&quot;/&gt;&lt;/object&gt;&lt;object type=&quot;3&quot; unique_id=&quot;11189&quot;&gt;&lt;property id=&quot;20148&quot; value=&quot;5&quot;/&gt;&lt;property id=&quot;20300&quot; value=&quot;Slide 39 - &amp;quot;Surgery&amp;#x0D;&amp;#x0A;Lateral Pharyngotomy&amp;quot;&quot;/&gt;&lt;property id=&quot;20307&quot; value=&quot;371&quot;/&gt;&lt;/object&gt;&lt;object type=&quot;3&quot; unique_id=&quot;11190&quot;&gt;&lt;property id=&quot;20148&quot; value=&quot;5&quot;/&gt;&lt;property id=&quot;20300&quot; value=&quot;Slide 40 - &amp;quot;Surgery&amp;#x0D;&amp;#x0A;Midline Labiomandibular Glossotomy&amp;quot;&quot;/&gt;&lt;property id=&quot;20307&quot; value=&quot;372&quot;/&gt;&lt;/object&gt;&lt;object type=&quot;3&quot; unique_id=&quot;11191&quot;&gt;&lt;property id=&quot;20148&quot; value=&quot;5&quot;/&gt;&lt;property id=&quot;20300&quot; value=&quot;Slide 41 - &amp;quot;Surgery&amp;#x0D;&amp;#x0A;Mandibular Swing&amp;quot;&quot;/&gt;&lt;property id=&quot;20307&quot; value=&quot;373&quot;/&gt;&lt;/object&gt;&lt;object type=&quot;3&quot; unique_id=&quot;11192&quot;&gt;&lt;property id=&quot;20148&quot; value=&quot;5&quot;/&gt;&lt;property id=&quot;20300&quot; value=&quot;Slide 42 - &amp;quot;Surgery&amp;#x0D;&amp;#x0A;Mandibulectomy&amp;quot;&quot;/&gt;&lt;property id=&quot;20307&quot; value=&quot;374&quot;/&gt;&lt;/object&gt;&lt;object type=&quot;3&quot; unique_id=&quot;11444&quot;&gt;&lt;property id=&quot;20148&quot; value=&quot;5&quot;/&gt;&lt;property id=&quot;20300&quot; value=&quot;Slide 44 - &amp;quot;Transoral Laser Microsurgery&amp;#x0D;&amp;#x0A;Single Modality&amp;quot;&quot;/&gt;&lt;property id=&quot;20307&quot; value=&quot;382&quot;/&gt;&lt;/object&gt;&lt;object type=&quot;3&quot; unique_id=&quot;11445&quot;&gt;&lt;property id=&quot;20148&quot; value=&quot;5&quot;/&gt;&lt;property id=&quot;20300&quot; value=&quot;Slide 45 - &amp;quot;Transoral Laser Microsurgery&amp;#x0D;&amp;#x0A;Tonsillar SCCA&amp;quot;&quot;/&gt;&lt;property id=&quot;20307&quot; value=&quot;381&quot;/&gt;&lt;/object&gt;&lt;object type=&quot;3&quot; unique_id=&quot;11596&quot;&gt;&lt;property id=&quot;20148&quot; value=&quot;5&quot;/&gt;&lt;property id=&quot;20300&quot; value=&quot;Slide 43 - &amp;quot;Treatment&amp;#x0D;&amp;#x0A;Chemotherapy&amp;quot;&quot;/&gt;&lt;property id=&quot;20307&quot; value=&quot;383&quot;/&gt;&lt;/object&gt;&lt;object type=&quot;3&quot; unique_id=&quot;11844&quot;&gt;&lt;property id=&quot;20148&quot; value=&quot;5&quot;/&gt;&lt;property id=&quot;20300&quot; value=&quot;Slide 46 - &amp;quot;Transoral Laser Microsurgery&amp;#x0D;&amp;#x0A;Tonsillar SCCA (continued)&amp;quot;&quot;/&gt;&lt;property id=&quot;20307&quot; value=&quot;384&quot;/&gt;&lt;/object&gt;&lt;object type=&quot;3&quot; unique_id=&quot;11995&quot;&gt;&lt;property id=&quot;20148&quot; value=&quot;5&quot;/&gt;&lt;property id=&quot;20300&quot; value=&quot;Slide 47 - &amp;quot;Transoral Laser Microsurgery&amp;#x0D;&amp;#x0A;Base of Tongue SCCA&amp;quot;&quot;/&gt;&lt;property id=&quot;20307&quot; value=&quot;385&quot;/&gt;&lt;/object&gt;&lt;/object&gt;&lt;/object&gt;&lt;/database&gt;"/>
  <p:tag name="SECTOMILLISECCONVERTED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31663</TotalTime>
  <Words>1640</Words>
  <Application>Microsoft Macintosh PowerPoint</Application>
  <PresentationFormat>On-screen Show (4:3)</PresentationFormat>
  <Paragraphs>268</Paragraphs>
  <Slides>36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Breeze</vt:lpstr>
      <vt:lpstr>An Update on Oral Cancers</vt:lpstr>
      <vt:lpstr>Overview</vt:lpstr>
      <vt:lpstr>Oral Cavity Cancer Overview</vt:lpstr>
      <vt:lpstr>Anatomy</vt:lpstr>
      <vt:lpstr>Diagnosis</vt:lpstr>
      <vt:lpstr>PowerPoint Presentation</vt:lpstr>
      <vt:lpstr>Diagnosis</vt:lpstr>
      <vt:lpstr>PowerPoint Presentation</vt:lpstr>
      <vt:lpstr>Investigations</vt:lpstr>
      <vt:lpstr>PowerPoint Presentation</vt:lpstr>
      <vt:lpstr>Novel Treatment Options?</vt:lpstr>
      <vt:lpstr>Oropharyngeal Cancer Overview</vt:lpstr>
      <vt:lpstr>Anatomy </vt:lpstr>
      <vt:lpstr>Anatomy Boundaries</vt:lpstr>
      <vt:lpstr>Anatomy Boundaries</vt:lpstr>
      <vt:lpstr>Anatomy Boundaries</vt:lpstr>
      <vt:lpstr>Anatomy Boundaries</vt:lpstr>
      <vt:lpstr>Anatomy Boundaries</vt:lpstr>
      <vt:lpstr>Anatomy Base of Tongue</vt:lpstr>
      <vt:lpstr>Epidemiology</vt:lpstr>
      <vt:lpstr>Human Papilloma Virus (HPV)</vt:lpstr>
      <vt:lpstr> Human Papilloma Virus (HPV)</vt:lpstr>
      <vt:lpstr>Oropharyngeal Cancer Lymphatic Drainage</vt:lpstr>
      <vt:lpstr>Diagnosis</vt:lpstr>
      <vt:lpstr>PowerPoint Presentation</vt:lpstr>
      <vt:lpstr>Staging</vt:lpstr>
      <vt:lpstr>Oropharyngeal Cancer Staging</vt:lpstr>
      <vt:lpstr>Oropharyngeal Cancer Staging</vt:lpstr>
      <vt:lpstr>Investigations</vt:lpstr>
      <vt:lpstr>CT Scan</vt:lpstr>
      <vt:lpstr>CT Scan</vt:lpstr>
      <vt:lpstr>PowerPoint Presentation</vt:lpstr>
      <vt:lpstr>Treatment</vt:lpstr>
      <vt:lpstr>Preventative Strategies</vt:lpstr>
      <vt:lpstr>References</vt:lpstr>
      <vt:lpstr>Thank you</vt:lpstr>
    </vt:vector>
  </TitlesOfParts>
  <Company>UTMB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Oropharyngeal Squamous Carcinoma</dc:title>
  <dc:creator>UTMB</dc:creator>
  <cp:lastModifiedBy>Leo Pang</cp:lastModifiedBy>
  <cp:revision>810</cp:revision>
  <dcterms:created xsi:type="dcterms:W3CDTF">2008-02-18T16:17:43Z</dcterms:created>
  <dcterms:modified xsi:type="dcterms:W3CDTF">2012-03-19T14:03:36Z</dcterms:modified>
</cp:coreProperties>
</file>